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48"/>
  </p:notesMasterIdLst>
  <p:sldIdLst>
    <p:sldId id="256" r:id="rId5"/>
    <p:sldId id="257" r:id="rId6"/>
    <p:sldId id="281" r:id="rId7"/>
    <p:sldId id="325" r:id="rId8"/>
    <p:sldId id="326" r:id="rId9"/>
    <p:sldId id="327" r:id="rId10"/>
    <p:sldId id="328" r:id="rId11"/>
    <p:sldId id="329" r:id="rId12"/>
    <p:sldId id="330" r:id="rId13"/>
    <p:sldId id="331" r:id="rId14"/>
    <p:sldId id="332" r:id="rId15"/>
    <p:sldId id="333" r:id="rId16"/>
    <p:sldId id="334" r:id="rId17"/>
    <p:sldId id="335" r:id="rId18"/>
    <p:sldId id="336" r:id="rId19"/>
    <p:sldId id="337" r:id="rId20"/>
    <p:sldId id="338" r:id="rId21"/>
    <p:sldId id="339" r:id="rId22"/>
    <p:sldId id="340" r:id="rId23"/>
    <p:sldId id="341" r:id="rId24"/>
    <p:sldId id="342" r:id="rId25"/>
    <p:sldId id="343" r:id="rId26"/>
    <p:sldId id="344" r:id="rId27"/>
    <p:sldId id="345" r:id="rId28"/>
    <p:sldId id="346" r:id="rId29"/>
    <p:sldId id="347" r:id="rId30"/>
    <p:sldId id="349" r:id="rId31"/>
    <p:sldId id="350" r:id="rId32"/>
    <p:sldId id="352" r:id="rId33"/>
    <p:sldId id="351" r:id="rId34"/>
    <p:sldId id="354" r:id="rId35"/>
    <p:sldId id="355" r:id="rId36"/>
    <p:sldId id="356" r:id="rId37"/>
    <p:sldId id="357" r:id="rId38"/>
    <p:sldId id="358" r:id="rId39"/>
    <p:sldId id="359" r:id="rId40"/>
    <p:sldId id="360" r:id="rId41"/>
    <p:sldId id="361" r:id="rId42"/>
    <p:sldId id="362" r:id="rId43"/>
    <p:sldId id="363" r:id="rId44"/>
    <p:sldId id="364" r:id="rId45"/>
    <p:sldId id="365" r:id="rId46"/>
    <p:sldId id="366" r:id="rId47"/>
  </p:sldIdLst>
  <p:sldSz cx="12192000" cy="6858000"/>
  <p:notesSz cx="6858000" cy="9144000"/>
  <p:embeddedFontLst>
    <p:embeddedFont>
      <p:font typeface="Sofia Sans Extra Condensed" panose="020B0604020202020204" charset="0"/>
      <p:regular r:id="rId49"/>
      <p:bold r:id="rId50"/>
      <p:italic r:id="rId51"/>
      <p:boldItalic r:id="rId52"/>
    </p:embeddedFont>
  </p:embeddedFontLst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05DF248-DBE4-C536-821D-58887CA81753}" name="GIS - Agnieszka Bojanowska" initials="AB" userId="S::agnieszka.bojanowska@sanepid.gov.pl::a81395a4-fc79-439f-b4c8-bc127af292ad" providerId="AD"/>
  <p188:author id="{64A3AA59-054A-2DEA-BAB5-D538E728E7D5}" name="GIS - Joanna Skowron" initials="JS" userId="S::joanna.skowron@sanepid.gov.pl::051c45a4-835b-464c-b57c-9c765f17645d" providerId="AD"/>
  <p188:author id="{F61C4882-56C4-1C8A-7864-4EB5AC1B1834}" name="GIS - Katarzyna Tkaczuk" initials="KT" userId="S::katarzyna.tkaczuk@sanepid.gov.pl::111c98bd-9dde-486c-9030-3ae188bce17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486C7"/>
    <a:srgbClr val="355389"/>
    <a:srgbClr val="E5F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495" autoAdjust="0"/>
    <p:restoredTop sz="94351" autoAdjust="0"/>
  </p:normalViewPr>
  <p:slideViewPr>
    <p:cSldViewPr snapToGrid="0">
      <p:cViewPr varScale="1">
        <p:scale>
          <a:sx n="158" d="100"/>
          <a:sy n="158" d="100"/>
        </p:scale>
        <p:origin x="156" y="3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3912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font" Target="fonts/font2.fntdata"/><Relationship Id="rId55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presProps" Target="presProps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notesMaster" Target="notesMasters/notesMaster1.xml"/><Relationship Id="rId56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font" Target="fonts/font3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1.fntdata"/><Relationship Id="rId57" Type="http://schemas.microsoft.com/office/2018/10/relationships/authors" Target="author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655C6C-5BCD-44E2-BDE8-8C0D207DAB83}" type="datetimeFigureOut">
              <a:rPr lang="pl-PL" smtClean="0"/>
              <a:t>20.04.2026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2C690E-4FB5-4BB1-88F9-77E1EE15A30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596492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2C690E-4FB5-4BB1-88F9-77E1EE15A309}" type="slidenum">
              <a:rPr lang="pl-PL" smtClean="0"/>
              <a:t>21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317081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C1DC25-B287-4927-0E3E-723A7BC6C0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57C3B179-67CB-E5AA-A75F-8AFAC2CBA2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A417695E-4699-483B-45FB-E197AF4418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B3CC6447-5E7C-6893-F6B9-4F83397FB2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2C690E-4FB5-4BB1-88F9-77E1EE15A309}" type="slidenum">
              <a:rPr lang="pl-PL" smtClean="0"/>
              <a:t>32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508709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2C690E-4FB5-4BB1-88F9-77E1EE15A309}" type="slidenum">
              <a:rPr lang="pl-PL" smtClean="0"/>
              <a:t>39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331918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2C690E-4FB5-4BB1-88F9-77E1EE15A309}" type="slidenum">
              <a:rPr lang="pl-PL" smtClean="0"/>
              <a:t>40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041687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2C690E-4FB5-4BB1-88F9-77E1EE15A309}" type="slidenum">
              <a:rPr lang="pl-PL" smtClean="0"/>
              <a:t>43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135242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C5F3459-C2DE-50C0-D1E6-DB9FA49FE4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F2CDD3D1-E2C3-2E69-3A33-9E5C503232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064E1F0-3BB9-5B15-5DE8-EDE8744040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1771A-9B8F-4327-80CC-45B4A5AE2051}" type="datetimeFigureOut">
              <a:rPr lang="pl-PL" smtClean="0"/>
              <a:t>20.04.2026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896694A-2D70-F724-ED22-6E2282BEE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C9FACB3A-0371-B7DA-E92E-575918CCD8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23419-667F-48AF-9471-381CA012D40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814629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669E402-754E-E257-9A35-31164F644E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A04B7F33-165E-E3B4-F390-A26581E81D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4ADB595-3EBE-E0E5-BFC1-E723A2CF7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1771A-9B8F-4327-80CC-45B4A5AE2051}" type="datetimeFigureOut">
              <a:rPr lang="pl-PL" smtClean="0"/>
              <a:t>20.04.2026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E154DD1-3204-3D74-E0C0-606F201EF3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174B987-3EC3-112F-3C6A-28384EB3E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23419-667F-48AF-9471-381CA012D40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085733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90ACC032-4E9F-80BC-8D65-A91964F272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A7160F14-505A-1A37-6B32-9907442F0E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F00FB6BD-E219-6758-425E-4F4B6F843F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1771A-9B8F-4327-80CC-45B4A5AE2051}" type="datetimeFigureOut">
              <a:rPr lang="pl-PL" smtClean="0"/>
              <a:t>20.04.2026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FB93E1D-8622-6993-1893-92BA07429D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51631555-C343-6536-4637-80DD2A96C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23419-667F-48AF-9471-381CA012D40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645151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398CDFC-900E-991B-7CEF-58B4186C46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FFD1BC5-01B5-B1B1-1F7A-E23C21E64F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EFEE682-994C-9C09-FD5D-ED0A0CCC7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1771A-9B8F-4327-80CC-45B4A5AE2051}" type="datetimeFigureOut">
              <a:rPr lang="pl-PL" smtClean="0"/>
              <a:t>20.04.2026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1BEDDDA-8629-08B1-A2C1-D8AC57E1F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D952E0F-A691-92FF-78C2-EBA0389A5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23419-667F-48AF-9471-381CA012D40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308626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A45FA9B-BC3A-769C-7A15-F47151168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A31CDFDA-01D9-A16C-B693-951C97C2C0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384AF8D5-0F58-97A4-581F-970AD8C08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1771A-9B8F-4327-80CC-45B4A5AE2051}" type="datetimeFigureOut">
              <a:rPr lang="pl-PL" smtClean="0"/>
              <a:t>20.04.2026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19A926B-04ED-50BB-51E1-7A1D1543A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25B412B-BA8F-C174-8D4B-0E75F8968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23419-667F-48AF-9471-381CA012D40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59455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478F272-B9CC-C1BB-C87E-ABBC9DBD87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FF1C1F7-DF9D-F280-C244-DB537CB76A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9F72B094-4824-14C4-A834-553AA8A284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32C9D07B-F446-1747-26C5-530818292D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1771A-9B8F-4327-80CC-45B4A5AE2051}" type="datetimeFigureOut">
              <a:rPr lang="pl-PL" smtClean="0"/>
              <a:t>20.04.2026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76D8C503-5546-7335-4650-5581568054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15E14E56-ED73-C5C3-B195-7D74EF471C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23419-667F-48AF-9471-381CA012D40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230021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2060B41-880C-DC48-1BFA-CEC7CDEFB3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69C0DD82-A7F0-72C0-ACB9-640C36C427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C307EC35-AD95-C435-9E0A-16A2EB98F6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39542655-664A-80B4-DDC3-2254686F72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6D41715A-AF57-AB8A-3023-30403F243C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1FD47CC2-F549-8BCF-4338-D384A243F2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1771A-9B8F-4327-80CC-45B4A5AE2051}" type="datetimeFigureOut">
              <a:rPr lang="pl-PL" smtClean="0"/>
              <a:t>20.04.2026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5FA4939B-29BC-9933-BA57-08A479962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744854BD-0F74-D79A-EAEC-58D295EAB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23419-667F-48AF-9471-381CA012D40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404549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7E0B363-86B8-F0DB-516E-68E921C46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0F4EB8F5-F59B-EFEB-0D07-3DF93B682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1771A-9B8F-4327-80CC-45B4A5AE2051}" type="datetimeFigureOut">
              <a:rPr lang="pl-PL" smtClean="0"/>
              <a:t>20.04.2026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7AF410C3-9F22-AB2B-4AC9-4B76E7E14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0024A082-D0C3-5401-2FE9-E3DDCE136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23419-667F-48AF-9471-381CA012D40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323960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047A98D1-F40D-0C57-2BF0-9619FAD7F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1771A-9B8F-4327-80CC-45B4A5AE2051}" type="datetimeFigureOut">
              <a:rPr lang="pl-PL" smtClean="0"/>
              <a:t>20.04.2026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8F50ED75-99BB-FFC9-5586-032103DF8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91FFE5CA-CEC2-67E4-D9BD-3F9CB4FDC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23419-667F-48AF-9471-381CA012D40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792198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97C0863-9088-017A-99D0-64F111F26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ADB179F-1B91-7EB4-E5CB-3B53D6D5A6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59B45A14-CEEB-40C2-01E4-E6A26F06F9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A06ECA0C-4A05-ED69-604A-F81934B88B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1771A-9B8F-4327-80CC-45B4A5AE2051}" type="datetimeFigureOut">
              <a:rPr lang="pl-PL" smtClean="0"/>
              <a:t>20.04.2026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0B9A170D-CD19-9F8B-BCF8-2F5936B61E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E7342275-9CDE-983F-475D-41FFC3042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23419-667F-48AF-9471-381CA012D40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641725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13DA253-FB5E-5C91-2386-96597296E1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9AF87ED9-92CA-E031-32C6-06D26E5380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C6A45B61-41B2-749F-81D9-089078B593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93278B25-D89F-61D9-3C60-CF9C5551A1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1771A-9B8F-4327-80CC-45B4A5AE2051}" type="datetimeFigureOut">
              <a:rPr lang="pl-PL" smtClean="0"/>
              <a:t>20.04.2026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AD3D37DF-95D4-1F7A-431E-AD020E7F0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E510EEB6-0792-819D-B92B-A20419351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23419-667F-48AF-9471-381CA012D40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805492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C9DA5002-3C78-77D5-71E3-74D0330232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7F9DB432-386E-AEC9-B947-AB56AFEF62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B5ECECB-4798-A356-995B-2FCE7105C9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BA1771A-9B8F-4327-80CC-45B4A5AE2051}" type="datetimeFigureOut">
              <a:rPr lang="pl-PL" smtClean="0"/>
              <a:t>20.04.2026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1000D35B-839C-419E-AD72-C54554959A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A5AF3A3-DEC8-5B3F-CB9C-624A08B324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D623419-667F-48AF-9471-381CA012D40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05146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2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3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zglos-dezinformacje.nask.pl/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hyperlink" Target="http://www.nask.pl/dezinfo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szczepienia.pzh.gov.pl/wszystko-o-szczepieniach/jak-sie-bada-bezpieczenstwo-szczepionek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hyperlink" Target="https://nask.pl/dezinfo/" TargetMode="External"/><Relationship Id="rId4" Type="http://schemas.openxmlformats.org/officeDocument/2006/relationships/hyperlink" Target="https://szczepienia.pzh.gov.pl/kroki-milowe-w-wakcynologii/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zrzut ekranu, Grafika, projekt graficzny, design">
            <a:extLst>
              <a:ext uri="{FF2B5EF4-FFF2-40B4-BE49-F238E27FC236}">
                <a16:creationId xmlns:a16="http://schemas.microsoft.com/office/drawing/2014/main" id="{B1696DCD-882F-4900-3D6C-A4E78F6A11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7A6CE063-54CD-1AF0-E55B-5D0447357E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243013"/>
            <a:ext cx="9144000" cy="238760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pl-PL" sz="7200" b="1" cap="all" spc="-150" dirty="0">
                <a:solidFill>
                  <a:srgbClr val="355389"/>
                </a:solidFill>
                <a:effectLst/>
                <a:latin typeface="Sofia Sans Extra Condensed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Szczepienia chronią </a:t>
            </a:r>
            <a:br>
              <a:rPr lang="pl-PL" sz="7200" b="1" cap="all" spc="-150" dirty="0">
                <a:solidFill>
                  <a:srgbClr val="355389"/>
                </a:solidFill>
                <a:effectLst/>
                <a:latin typeface="Sofia Sans Extra Condensed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</a:br>
            <a:r>
              <a:rPr lang="pl-PL" sz="7200" b="1" cap="all" spc="-150" dirty="0">
                <a:solidFill>
                  <a:srgbClr val="355389"/>
                </a:solidFill>
                <a:effectLst/>
                <a:latin typeface="Sofia Sans Extra Condensed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- zaufaj nauce!</a:t>
            </a:r>
            <a:endParaRPr lang="pl-PL" sz="7200" b="1" cap="all" spc="-150" dirty="0">
              <a:solidFill>
                <a:srgbClr val="355389"/>
              </a:solidFill>
              <a:latin typeface="Sofia Sans Extra Condensed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44280CD9-F4B2-3DDB-F219-55CC9F412D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55245"/>
            <a:ext cx="9144000" cy="1655762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pl-PL" sz="4000" b="1" dirty="0">
                <a:solidFill>
                  <a:srgbClr val="2486C7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EUROPEJSKI TYDZIEŃ SZCZEPIEŃ 2026</a:t>
            </a:r>
          </a:p>
          <a:p>
            <a:pPr>
              <a:spcBef>
                <a:spcPts val="0"/>
              </a:spcBef>
            </a:pPr>
            <a:r>
              <a:rPr lang="pl-PL" sz="4000" b="1" dirty="0">
                <a:solidFill>
                  <a:srgbClr val="2486C7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19 - 25 KWIETNIA</a:t>
            </a:r>
            <a:endParaRPr lang="pl-PL" sz="4000" b="1" dirty="0">
              <a:solidFill>
                <a:srgbClr val="2486C7"/>
              </a:solidFill>
              <a:latin typeface="Sofia Sans Extra Condensed" pitchFamily="2" charset="0"/>
            </a:endParaRPr>
          </a:p>
        </p:txBody>
      </p:sp>
      <p:pic>
        <p:nvPicPr>
          <p:cNvPr id="4" name="Obraz 3" descr="Logotyp akcji Europejski Tydzień Zdrowia - promującej hasło Szczepienia chronią - zaufaj nauce!">
            <a:extLst>
              <a:ext uri="{FF2B5EF4-FFF2-40B4-BE49-F238E27FC236}">
                <a16:creationId xmlns:a16="http://schemas.microsoft.com/office/drawing/2014/main" id="{0038CAB3-67BE-8EC7-5541-A3B42B4186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47262" y="5585061"/>
            <a:ext cx="4203114" cy="1050778"/>
          </a:xfrm>
          <a:prstGeom prst="rect">
            <a:avLst/>
          </a:prstGeom>
        </p:spPr>
      </p:pic>
      <p:pic>
        <p:nvPicPr>
          <p:cNvPr id="8" name="Obraz 7" descr="Logotyp Państwowej Inspekcji Sanitarnej z hasłem Chronimy zdrowie z myślą o przyszłości">
            <a:extLst>
              <a:ext uri="{FF2B5EF4-FFF2-40B4-BE49-F238E27FC236}">
                <a16:creationId xmlns:a16="http://schemas.microsoft.com/office/drawing/2014/main" id="{85903432-DBCB-8E21-7333-4E18364205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1179" y="185804"/>
            <a:ext cx="3723553" cy="871406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36E2BD03-ED15-3FC6-238D-7E4B1E7515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945" y="285280"/>
            <a:ext cx="1377130" cy="643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0583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27E6B2-D4DC-C5D4-7504-79E2F00445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zrzut ekranu, Grafika, projekt graficzny, design">
            <a:extLst>
              <a:ext uri="{FF2B5EF4-FFF2-40B4-BE49-F238E27FC236}">
                <a16:creationId xmlns:a16="http://schemas.microsoft.com/office/drawing/2014/main" id="{875FE233-3702-A5D5-D323-AD378A1D48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6712D71E-B864-ED54-7EF2-7904CB13B2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833" y="361293"/>
            <a:ext cx="4908331" cy="6135414"/>
          </a:xfrm>
          <a:prstGeom prst="rect">
            <a:avLst/>
          </a:prstGeom>
          <a:noFill/>
          <a:ln w="571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az 1" descr="Logotyp akcji Europejski Tydzień Zdrowia - promującej hasło Szczepienia chronią - zaufaj nauce!">
            <a:extLst>
              <a:ext uri="{FF2B5EF4-FFF2-40B4-BE49-F238E27FC236}">
                <a16:creationId xmlns:a16="http://schemas.microsoft.com/office/drawing/2014/main" id="{7ED94AAE-9C23-3D0D-AF26-A83D989223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97483" y="5861942"/>
            <a:ext cx="3251152" cy="81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4380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1002A2-553D-8350-3338-56D30D73CD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BF20EFBA-4998-C285-238C-A929630941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7" cy="6857999"/>
          </a:xfrm>
          <a:prstGeom prst="rect">
            <a:avLst/>
          </a:prstGeom>
        </p:spPr>
      </p:pic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id="{DC7A51BB-E5B3-9550-8ECD-E516BD24DD70}"/>
              </a:ext>
            </a:extLst>
          </p:cNvPr>
          <p:cNvSpPr txBox="1">
            <a:spLocks/>
          </p:cNvSpPr>
          <p:nvPr/>
        </p:nvSpPr>
        <p:spPr>
          <a:xfrm>
            <a:off x="440098" y="2480650"/>
            <a:ext cx="7279870" cy="376624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 poł. XIX w. ludzie wierzyli, że choroby zakaźne to morowe powietrze, miazmaty wydobywające się z wnętrzności ziemi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nawet wielcy pionierzy jak </a:t>
            </a:r>
            <a:r>
              <a:rPr lang="pl-PL" sz="24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Ignaz</a:t>
            </a:r>
            <a:r>
              <a:rPr lang="pl-PL" sz="2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Semmelweis i John </a:t>
            </a:r>
            <a:r>
              <a:rPr lang="pl-PL" sz="24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Snow</a:t>
            </a:r>
            <a:r>
              <a:rPr lang="pl-PL" sz="2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nie znali czynników zakaźnych.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Dopiero w drugiej połowie XIX wieku Ludwik Pasteur dowiódł, że choroby zakaźne wywołują drobnoustroje, które można zobaczyć pod mikroskopem.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Robert Koch zastosował stałe podłoża do hodowli, co pozwoliło na identyfikację i charakterystykę drobnoustrojów swoistych dla tych chorób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01B7805A-7036-FCC8-78AB-FCD1C80343BE}"/>
              </a:ext>
            </a:extLst>
          </p:cNvPr>
          <p:cNvSpPr txBox="1"/>
          <p:nvPr/>
        </p:nvSpPr>
        <p:spPr>
          <a:xfrm>
            <a:off x="440097" y="1728362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Szczepienia to efekt rozwoju nauki</a:t>
            </a:r>
          </a:p>
        </p:txBody>
      </p:sp>
      <p:pic>
        <p:nvPicPr>
          <p:cNvPr id="15" name="Obraz 14">
            <a:extLst>
              <a:ext uri="{FF2B5EF4-FFF2-40B4-BE49-F238E27FC236}">
                <a16:creationId xmlns:a16="http://schemas.microsoft.com/office/drawing/2014/main" id="{62B3C442-8E64-909B-907F-2C9EAE0876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42" b="5761"/>
          <a:stretch/>
        </p:blipFill>
        <p:spPr>
          <a:xfrm>
            <a:off x="8180140" y="1663700"/>
            <a:ext cx="3207276" cy="4431929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16" name="pole tekstowe 15">
            <a:extLst>
              <a:ext uri="{FF2B5EF4-FFF2-40B4-BE49-F238E27FC236}">
                <a16:creationId xmlns:a16="http://schemas.microsoft.com/office/drawing/2014/main" id="{D53B4DED-D5ED-3225-ACC2-990FBCDAD05F}"/>
              </a:ext>
            </a:extLst>
          </p:cNvPr>
          <p:cNvSpPr txBox="1"/>
          <p:nvPr/>
        </p:nvSpPr>
        <p:spPr>
          <a:xfrm>
            <a:off x="8094369" y="6102590"/>
            <a:ext cx="329304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Polio | </a:t>
            </a:r>
            <a:r>
              <a:rPr lang="en-US" sz="12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źródło</a:t>
            </a:r>
            <a:r>
              <a:rPr lang="en-US" sz="1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Public Health Image Library (PHIL) </a:t>
            </a:r>
            <a:endParaRPr lang="pl-PL" sz="1200" dirty="0"/>
          </a:p>
        </p:txBody>
      </p:sp>
      <p:pic>
        <p:nvPicPr>
          <p:cNvPr id="2" name="Obraz 1" descr="Logotyp akcji Europejski Tydzień Zdrowia - promującej hasło Szczepienia chronią - zaufaj nauce!">
            <a:extLst>
              <a:ext uri="{FF2B5EF4-FFF2-40B4-BE49-F238E27FC236}">
                <a16:creationId xmlns:a16="http://schemas.microsoft.com/office/drawing/2014/main" id="{B55AD012-6063-77F7-CB95-020AE13980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555" y="236262"/>
            <a:ext cx="3251152" cy="81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6010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DE1476-1E95-D6F5-1BB2-A17996B702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F3AA1AB6-96B9-2ECE-BC83-289BE18612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10" name="Symbol zastępczy zawartości 2">
            <a:extLst>
              <a:ext uri="{FF2B5EF4-FFF2-40B4-BE49-F238E27FC236}">
                <a16:creationId xmlns:a16="http://schemas.microsoft.com/office/drawing/2014/main" id="{0C09031A-7419-F090-80B1-12254DB69228}"/>
              </a:ext>
            </a:extLst>
          </p:cNvPr>
          <p:cNvSpPr txBox="1">
            <a:spLocks/>
          </p:cNvSpPr>
          <p:nvPr/>
        </p:nvSpPr>
        <p:spPr>
          <a:xfrm>
            <a:off x="4182701" y="2415378"/>
            <a:ext cx="6554709" cy="42751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Lata 30. XX w. to czas pierwszych systematycznych prób znalezienia leków bakteriobójczych tolerowanych przez organizm człowieka.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Próby te doprowadziły do odkrycia właściwości leczniczych </a:t>
            </a:r>
            <a:r>
              <a:rPr lang="pl-PL" sz="22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prontosilu</a:t>
            </a: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przez Gerharda </a:t>
            </a:r>
            <a:r>
              <a:rPr lang="pl-PL" sz="22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Domagka</a:t>
            </a: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1932 r. Aleksander Fleming odkrył penicylinę.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1940 r. rozpoczęła się masowa produkcja penicyliny – co stanowiło początek ery antybiotyków.</a:t>
            </a:r>
            <a:endParaRPr lang="pl-PL" sz="2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BF880680-435A-5CFF-2541-AFC59D166C9B}"/>
              </a:ext>
            </a:extLst>
          </p:cNvPr>
          <p:cNvSpPr txBox="1"/>
          <p:nvPr/>
        </p:nvSpPr>
        <p:spPr>
          <a:xfrm>
            <a:off x="4182701" y="1728362"/>
            <a:ext cx="794894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Szczepienia to efekt rozwoju nauki</a:t>
            </a:r>
          </a:p>
        </p:txBody>
      </p:sp>
      <p:pic>
        <p:nvPicPr>
          <p:cNvPr id="17" name="Obraz 16">
            <a:extLst>
              <a:ext uri="{FF2B5EF4-FFF2-40B4-BE49-F238E27FC236}">
                <a16:creationId xmlns:a16="http://schemas.microsoft.com/office/drawing/2014/main" id="{81BD864D-7C66-B138-25DD-861138B4A5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5" b="8165"/>
          <a:stretch/>
        </p:blipFill>
        <p:spPr>
          <a:xfrm>
            <a:off x="425513" y="1971782"/>
            <a:ext cx="3331675" cy="3958238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CA782424-8EEA-4753-CB2D-0F64969755DA}"/>
              </a:ext>
            </a:extLst>
          </p:cNvPr>
          <p:cNvSpPr txBox="1"/>
          <p:nvPr/>
        </p:nvSpPr>
        <p:spPr>
          <a:xfrm>
            <a:off x="361259" y="5969458"/>
            <a:ext cx="339592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Alexander Fleming | </a:t>
            </a:r>
            <a:r>
              <a:rPr lang="en-US" sz="12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źródło</a:t>
            </a:r>
            <a:r>
              <a:rPr lang="en-US" sz="1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Imperial War Museums</a:t>
            </a:r>
            <a:endParaRPr lang="pl-PL" sz="1200" dirty="0"/>
          </a:p>
        </p:txBody>
      </p:sp>
      <p:pic>
        <p:nvPicPr>
          <p:cNvPr id="2" name="Obraz 1" descr="Logotyp akcji Europejski Tydzień Zdrowia - promującej hasło Szczepienia chronią - zaufaj nauce!">
            <a:extLst>
              <a:ext uri="{FF2B5EF4-FFF2-40B4-BE49-F238E27FC236}">
                <a16:creationId xmlns:a16="http://schemas.microsoft.com/office/drawing/2014/main" id="{D85E02C3-5ACB-D73E-DD0B-303AA4249B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555" y="236262"/>
            <a:ext cx="3251152" cy="81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9442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71A28E-213F-62E3-FCF2-A529E221C7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6E56347D-6D00-E5DD-5F27-FCF922306E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7" cy="6857998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035742D2-83EE-4B11-697F-58DD5788D2CE}"/>
              </a:ext>
            </a:extLst>
          </p:cNvPr>
          <p:cNvSpPr txBox="1"/>
          <p:nvPr/>
        </p:nvSpPr>
        <p:spPr>
          <a:xfrm>
            <a:off x="838199" y="1728362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Szczepienia to efekt rozwoju nauki</a:t>
            </a:r>
          </a:p>
        </p:txBody>
      </p:sp>
      <p:sp>
        <p:nvSpPr>
          <p:cNvPr id="18" name="Symbol zastępczy zawartości 2">
            <a:extLst>
              <a:ext uri="{FF2B5EF4-FFF2-40B4-BE49-F238E27FC236}">
                <a16:creationId xmlns:a16="http://schemas.microsoft.com/office/drawing/2014/main" id="{1D715B00-BC8D-1673-5161-D7F5A94C2A00}"/>
              </a:ext>
            </a:extLst>
          </p:cNvPr>
          <p:cNvSpPr txBox="1">
            <a:spLocks/>
          </p:cNvSpPr>
          <p:nvPr/>
        </p:nvSpPr>
        <p:spPr>
          <a:xfrm>
            <a:off x="838199" y="2480650"/>
            <a:ext cx="5508280" cy="37662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najwcześniejszym i najbardziej doniosłym odkryciem było stworzenie skutecznej szczepionki przeciw ospie prawdziwej przez Edwarda Jennera w 1796 r. 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Szczepienia ochronne – lepiej zapobiegać wytworzeniem odporności sztucznej niż leczyć ciężkie powikłania po chorobie.</a:t>
            </a:r>
          </a:p>
        </p:txBody>
      </p:sp>
      <p:pic>
        <p:nvPicPr>
          <p:cNvPr id="25" name="Obraz 24">
            <a:extLst>
              <a:ext uri="{FF2B5EF4-FFF2-40B4-BE49-F238E27FC236}">
                <a16:creationId xmlns:a16="http://schemas.microsoft.com/office/drawing/2014/main" id="{741874EA-E81A-0FA8-98EF-F407464092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" r="4575"/>
          <a:stretch/>
        </p:blipFill>
        <p:spPr>
          <a:xfrm>
            <a:off x="6983995" y="2606225"/>
            <a:ext cx="4369805" cy="3038218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27" name="pole tekstowe 26">
            <a:extLst>
              <a:ext uri="{FF2B5EF4-FFF2-40B4-BE49-F238E27FC236}">
                <a16:creationId xmlns:a16="http://schemas.microsoft.com/office/drawing/2014/main" id="{B4E794ED-B018-8D6F-CB40-444CCAAE96C0}"/>
              </a:ext>
            </a:extLst>
          </p:cNvPr>
          <p:cNvSpPr txBox="1"/>
          <p:nvPr/>
        </p:nvSpPr>
        <p:spPr>
          <a:xfrm>
            <a:off x="6932688" y="5697222"/>
            <a:ext cx="45018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Ospa prawdziwa | </a:t>
            </a:r>
            <a:r>
              <a:rPr lang="en-US" sz="12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źródło</a:t>
            </a:r>
            <a:r>
              <a:rPr lang="en-US" sz="1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Public Health Image Library (PHIL) </a:t>
            </a:r>
            <a:endParaRPr lang="pl-PL" sz="1200" dirty="0"/>
          </a:p>
        </p:txBody>
      </p:sp>
      <p:pic>
        <p:nvPicPr>
          <p:cNvPr id="2" name="Obraz 1" descr="Logotyp akcji Europejski Tydzień Zdrowia - promującej hasło Szczepienia chronią - zaufaj nauce!">
            <a:extLst>
              <a:ext uri="{FF2B5EF4-FFF2-40B4-BE49-F238E27FC236}">
                <a16:creationId xmlns:a16="http://schemas.microsoft.com/office/drawing/2014/main" id="{6D1EA9B3-650C-25C2-64D4-950B2FE7C7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555" y="236262"/>
            <a:ext cx="3251152" cy="81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8511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95C40E-DBFD-5378-2AE2-B0E1A6601E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0B4484FE-7AF7-312F-EC50-9739F9BEF2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2"/>
            <a:ext cx="12191997" cy="6857998"/>
          </a:xfrm>
          <a:prstGeom prst="rect">
            <a:avLst/>
          </a:prstGeom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C9017013-38B2-3F1E-E2A0-19A18E30C1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1" t="2109" r="1583" b="2826"/>
          <a:stretch/>
        </p:blipFill>
        <p:spPr>
          <a:xfrm>
            <a:off x="12584318" y="1971782"/>
            <a:ext cx="2559203" cy="3040493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id="{25D934E4-10B1-C0FF-C7E0-8B315D9F1669}"/>
              </a:ext>
            </a:extLst>
          </p:cNvPr>
          <p:cNvSpPr txBox="1">
            <a:spLocks/>
          </p:cNvSpPr>
          <p:nvPr/>
        </p:nvSpPr>
        <p:spPr>
          <a:xfrm>
            <a:off x="644739" y="2748838"/>
            <a:ext cx="3332493" cy="31630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E5F5FF"/>
              </a:buClr>
              <a:buNone/>
            </a:pPr>
            <a:r>
              <a:rPr lang="pl-PL" sz="22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Szczepienia ochronne - lepiej zapobiegać wytworzeniem odporności sztucznej niż leczyć ciężkie powikłania po chorobie.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2A920B33-3E48-0FA5-B9BB-FC17C5FEEE2C}"/>
              </a:ext>
            </a:extLst>
          </p:cNvPr>
          <p:cNvSpPr txBox="1"/>
          <p:nvPr/>
        </p:nvSpPr>
        <p:spPr>
          <a:xfrm>
            <a:off x="757473" y="1829306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pl-PL" sz="3200" b="1" kern="100" dirty="0">
                <a:solidFill>
                  <a:schemeClr val="bg1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Szczepienia to efekt rozwoju nauki</a:t>
            </a:r>
          </a:p>
        </p:txBody>
      </p:sp>
      <p:sp>
        <p:nvSpPr>
          <p:cNvPr id="2" name="Symbol zastępczy zawartości 2">
            <a:extLst>
              <a:ext uri="{FF2B5EF4-FFF2-40B4-BE49-F238E27FC236}">
                <a16:creationId xmlns:a16="http://schemas.microsoft.com/office/drawing/2014/main" id="{0FBC10E8-1FD1-3BF6-53D2-8D9313F5004D}"/>
              </a:ext>
            </a:extLst>
          </p:cNvPr>
          <p:cNvSpPr txBox="1">
            <a:spLocks/>
          </p:cNvSpPr>
          <p:nvPr/>
        </p:nvSpPr>
        <p:spPr>
          <a:xfrm>
            <a:off x="4369552" y="2748837"/>
            <a:ext cx="3452894" cy="31630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E5F5FF"/>
              </a:buClr>
              <a:buNone/>
            </a:pPr>
            <a:r>
              <a:rPr lang="pl-PL" sz="22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Szczepienie imituje naturalną infekcję i prowadzi do rozwoju lub wzmocnienia odporności podobnej do tej, którą organizm uzyskuje </a:t>
            </a:r>
            <a:br>
              <a:rPr lang="pl-PL" sz="22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2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czasie pierwszego kontaktu z prawdziwym drobnoustrojem (bakterią lub wirusem).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01034CD-9D25-01E5-EEF3-0DD4810EC9CC}"/>
              </a:ext>
            </a:extLst>
          </p:cNvPr>
          <p:cNvSpPr txBox="1">
            <a:spLocks/>
          </p:cNvSpPr>
          <p:nvPr/>
        </p:nvSpPr>
        <p:spPr>
          <a:xfrm>
            <a:off x="8177160" y="2748837"/>
            <a:ext cx="3250572" cy="31630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E5F5FF"/>
              </a:buClr>
              <a:buNone/>
            </a:pPr>
            <a:r>
              <a:rPr lang="pl-PL" sz="22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Głównym celem szczepionki jest ochrona przed ciężkim przebiegiem choroby i powikłaniami, których nie da się przewidzieć.</a:t>
            </a:r>
          </a:p>
        </p:txBody>
      </p:sp>
      <p:cxnSp>
        <p:nvCxnSpPr>
          <p:cNvPr id="8" name="Łącznik prosty 7">
            <a:extLst>
              <a:ext uri="{FF2B5EF4-FFF2-40B4-BE49-F238E27FC236}">
                <a16:creationId xmlns:a16="http://schemas.microsoft.com/office/drawing/2014/main" id="{0C2E7A9E-417A-DE98-8EE8-333F526EE455}"/>
              </a:ext>
            </a:extLst>
          </p:cNvPr>
          <p:cNvCxnSpPr/>
          <p:nvPr/>
        </p:nvCxnSpPr>
        <p:spPr>
          <a:xfrm>
            <a:off x="4161007" y="2869949"/>
            <a:ext cx="0" cy="361233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Łącznik prosty 9">
            <a:extLst>
              <a:ext uri="{FF2B5EF4-FFF2-40B4-BE49-F238E27FC236}">
                <a16:creationId xmlns:a16="http://schemas.microsoft.com/office/drawing/2014/main" id="{0B27B392-AF8D-91F7-C57B-0D7867953DEA}"/>
              </a:ext>
            </a:extLst>
          </p:cNvPr>
          <p:cNvCxnSpPr/>
          <p:nvPr/>
        </p:nvCxnSpPr>
        <p:spPr>
          <a:xfrm>
            <a:off x="7994900" y="2869949"/>
            <a:ext cx="0" cy="361233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Obraz 3" descr="Logotyp akcji Europejski Tydzień Zdrowia - promującej hasło Szczepienia chronią - zaufaj nauce!">
            <a:extLst>
              <a:ext uri="{FF2B5EF4-FFF2-40B4-BE49-F238E27FC236}">
                <a16:creationId xmlns:a16="http://schemas.microsoft.com/office/drawing/2014/main" id="{071CEFA8-9098-F0E0-2E2A-64DBF6C6A2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555" y="236262"/>
            <a:ext cx="3251152" cy="81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1324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C6E1ED-A9CC-E189-158E-D462F9E989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3D060752-39BD-BBAB-1404-225D030FA3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6C3A343A-8AD7-2729-A1CC-7FA00CDEE4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1" t="2109" r="1583" b="2826"/>
          <a:stretch/>
        </p:blipFill>
        <p:spPr>
          <a:xfrm>
            <a:off x="12584318" y="1971782"/>
            <a:ext cx="2559203" cy="3040493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BFB1027B-F810-9D5A-0E37-D654A75FE177}"/>
              </a:ext>
            </a:extLst>
          </p:cNvPr>
          <p:cNvSpPr txBox="1"/>
          <p:nvPr/>
        </p:nvSpPr>
        <p:spPr>
          <a:xfrm>
            <a:off x="4907782" y="1728362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Szczepienia to efekt rozwoju nauki</a:t>
            </a:r>
          </a:p>
        </p:txBody>
      </p:sp>
      <p:sp>
        <p:nvSpPr>
          <p:cNvPr id="14" name="Symbol zastępczy zawartości 2">
            <a:extLst>
              <a:ext uri="{FF2B5EF4-FFF2-40B4-BE49-F238E27FC236}">
                <a16:creationId xmlns:a16="http://schemas.microsoft.com/office/drawing/2014/main" id="{60426680-4374-7371-CA85-EA7AC7F166CE}"/>
              </a:ext>
            </a:extLst>
          </p:cNvPr>
          <p:cNvSpPr txBox="1">
            <a:spLocks/>
          </p:cNvSpPr>
          <p:nvPr/>
        </p:nvSpPr>
        <p:spPr>
          <a:xfrm>
            <a:off x="4907781" y="2480650"/>
            <a:ext cx="7099999" cy="376624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None/>
            </a:pPr>
            <a:r>
              <a:rPr lang="pl-PL" sz="22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Podział szczepionek ze względu na formę antygenu szczepionkowego: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żywe (</a:t>
            </a:r>
            <a:r>
              <a:rPr lang="pl-PL" sz="22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atenuowane</a:t>
            </a: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zawierające całe, pozbawione zjadliwości drobnoustroje,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szczepionki inaktywowane zawierające zabite wirusy/bakterie lub ich fragmenty (białka, polisacharydy), 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mRNA,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wektorowe, które zawierają informację genetyczną </a:t>
            </a:r>
            <a:b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 produkcji białka (antygenu).</a:t>
            </a:r>
          </a:p>
        </p:txBody>
      </p:sp>
      <p:pic>
        <p:nvPicPr>
          <p:cNvPr id="15" name="Obraz 14">
            <a:extLst>
              <a:ext uri="{FF2B5EF4-FFF2-40B4-BE49-F238E27FC236}">
                <a16:creationId xmlns:a16="http://schemas.microsoft.com/office/drawing/2014/main" id="{9F20427A-3C1A-3AE0-F3A4-68A03B2D11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56" r="21746"/>
          <a:stretch/>
        </p:blipFill>
        <p:spPr>
          <a:xfrm>
            <a:off x="425513" y="1971782"/>
            <a:ext cx="4009853" cy="3958238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2" name="Obraz 1" descr="Logotyp akcji Europejski Tydzień Zdrowia - promującej hasło Szczepienia chronią - zaufaj nauce!">
            <a:extLst>
              <a:ext uri="{FF2B5EF4-FFF2-40B4-BE49-F238E27FC236}">
                <a16:creationId xmlns:a16="http://schemas.microsoft.com/office/drawing/2014/main" id="{FFE45085-F721-FB5D-A6EA-6E8E0D531B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555" y="236262"/>
            <a:ext cx="3251152" cy="81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6453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3BA358-D53E-06AC-7F03-2B371D04DF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A3528ADA-40F7-BDF3-8C2B-9D16D71FD7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7" cy="6857999"/>
          </a:xfrm>
          <a:prstGeom prst="rect">
            <a:avLst/>
          </a:prstGeom>
        </p:spPr>
      </p:pic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id="{91F1E169-DA14-50EF-AEE4-884C1B30CF16}"/>
              </a:ext>
            </a:extLst>
          </p:cNvPr>
          <p:cNvSpPr txBox="1">
            <a:spLocks/>
          </p:cNvSpPr>
          <p:nvPr/>
        </p:nvSpPr>
        <p:spPr>
          <a:xfrm>
            <a:off x="440098" y="2480650"/>
            <a:ext cx="9018534" cy="37662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pierwszej poł. XX w. nastąpiła identyfikacja wirusa jako cząsteczki materiału genetycznego RNA lub DNA w białkowej otoczce.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Miał miejsce znaczny rozwój nowych technik badawczych, m.in. reakcja łańcuchowa polimerazy (PCR).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Pojawiła się możliwość badania sekwencji kwasów nukleinowych i na tej podstawie identyfikacji nowo powstających wariantów drobnoustrojów.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4694B718-DAB8-B411-5923-0A986F48A9D3}"/>
              </a:ext>
            </a:extLst>
          </p:cNvPr>
          <p:cNvSpPr txBox="1"/>
          <p:nvPr/>
        </p:nvSpPr>
        <p:spPr>
          <a:xfrm>
            <a:off x="440097" y="1728362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Szczepienia to efekt rozwoju nauki</a:t>
            </a:r>
          </a:p>
        </p:txBody>
      </p:sp>
      <p:pic>
        <p:nvPicPr>
          <p:cNvPr id="2" name="Obraz 1" descr="Logotyp akcji Europejski Tydzień Zdrowia - promującej hasło Szczepienia chronią - zaufaj nauce!">
            <a:extLst>
              <a:ext uri="{FF2B5EF4-FFF2-40B4-BE49-F238E27FC236}">
                <a16:creationId xmlns:a16="http://schemas.microsoft.com/office/drawing/2014/main" id="{7573170D-215E-6E0A-D5D6-1B06F2C220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555" y="236262"/>
            <a:ext cx="3251152" cy="81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1256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C9EA73-CDBA-8E9E-2CF5-100A8B347F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CCFCA12E-2619-6939-D8A3-639B0DABBC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7" cy="6857998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9545F949-4DB0-9AC0-FCDD-0BFBE1C26C34}"/>
              </a:ext>
            </a:extLst>
          </p:cNvPr>
          <p:cNvSpPr txBox="1"/>
          <p:nvPr/>
        </p:nvSpPr>
        <p:spPr>
          <a:xfrm>
            <a:off x="838199" y="1728362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Kalendarz szczepień ochronnych</a:t>
            </a:r>
          </a:p>
        </p:txBody>
      </p:sp>
      <p:sp>
        <p:nvSpPr>
          <p:cNvPr id="18" name="Symbol zastępczy zawartości 2">
            <a:extLst>
              <a:ext uri="{FF2B5EF4-FFF2-40B4-BE49-F238E27FC236}">
                <a16:creationId xmlns:a16="http://schemas.microsoft.com/office/drawing/2014/main" id="{C45C5F19-39BC-1E0B-F113-F6397964D4C3}"/>
              </a:ext>
            </a:extLst>
          </p:cNvPr>
          <p:cNvSpPr txBox="1">
            <a:spLocks/>
          </p:cNvSpPr>
          <p:nvPr/>
        </p:nvSpPr>
        <p:spPr>
          <a:xfrm>
            <a:off x="838197" y="2480649"/>
            <a:ext cx="6663815" cy="4460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Pierwsze szczepienia w systemie akcyjnym jako odpowiedź na epidemie.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Rok 1945 - wznowienie szczepień przeciwko durowi brzusznemu - zaszczepiono ponad 3 mln ludzi.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latach 1946-1949 szczepiono rocznie 170 000 do 500 000 dzieci, niesystematycznie i bez należnej dokumentacji. 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Lata 60. XX wieku - pierwszy polski kalendarz szczepień z podziałem na szczepienia obowiązkowe i zalecane.</a:t>
            </a:r>
          </a:p>
        </p:txBody>
      </p:sp>
      <p:pic>
        <p:nvPicPr>
          <p:cNvPr id="25" name="Obraz 24">
            <a:extLst>
              <a:ext uri="{FF2B5EF4-FFF2-40B4-BE49-F238E27FC236}">
                <a16:creationId xmlns:a16="http://schemas.microsoft.com/office/drawing/2014/main" id="{4208AFDE-8D62-1085-36A4-3F0EB42881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3" r="7119"/>
          <a:stretch/>
        </p:blipFill>
        <p:spPr>
          <a:xfrm>
            <a:off x="7620000" y="2229978"/>
            <a:ext cx="4088324" cy="3038218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27" name="pole tekstowe 26">
            <a:extLst>
              <a:ext uri="{FF2B5EF4-FFF2-40B4-BE49-F238E27FC236}">
                <a16:creationId xmlns:a16="http://schemas.microsoft.com/office/drawing/2014/main" id="{7F33E428-678C-E27E-E7C6-988CC2CF8AC3}"/>
              </a:ext>
            </a:extLst>
          </p:cNvPr>
          <p:cNvSpPr txBox="1"/>
          <p:nvPr/>
        </p:nvSpPr>
        <p:spPr>
          <a:xfrm>
            <a:off x="7502012" y="5320975"/>
            <a:ext cx="45018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Źródło: Narodowe Archiwum Cyfrowe (NAC)</a:t>
            </a:r>
            <a:endParaRPr lang="pl-PL" sz="1200" dirty="0"/>
          </a:p>
        </p:txBody>
      </p:sp>
      <p:pic>
        <p:nvPicPr>
          <p:cNvPr id="2" name="Obraz 1" descr="Logotyp akcji Europejski Tydzień Zdrowia - promującej hasło Szczepienia chronią - zaufaj nauce!">
            <a:extLst>
              <a:ext uri="{FF2B5EF4-FFF2-40B4-BE49-F238E27FC236}">
                <a16:creationId xmlns:a16="http://schemas.microsoft.com/office/drawing/2014/main" id="{15CF93E7-F171-3E49-AF7F-50E777416C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555" y="236262"/>
            <a:ext cx="3251152" cy="81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9987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0226F5-D723-674E-AD77-FCFB1EFB3C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zrzut ekranu, Grafika, projekt graficzny, design">
            <a:extLst>
              <a:ext uri="{FF2B5EF4-FFF2-40B4-BE49-F238E27FC236}">
                <a16:creationId xmlns:a16="http://schemas.microsoft.com/office/drawing/2014/main" id="{276D2A2C-B472-8869-E100-ABD9F1E2FD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B328C2BE-C42B-F1D9-E806-095D477423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7176" y="1890274"/>
            <a:ext cx="5981108" cy="4228377"/>
          </a:xfrm>
          <a:prstGeom prst="rect">
            <a:avLst/>
          </a:prstGeom>
          <a:noFill/>
          <a:ln w="571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2E0382E0-410C-39F8-7C1A-CABE9A0DCD72}"/>
              </a:ext>
            </a:extLst>
          </p:cNvPr>
          <p:cNvSpPr txBox="1"/>
          <p:nvPr/>
        </p:nvSpPr>
        <p:spPr>
          <a:xfrm>
            <a:off x="6963695" y="1728362"/>
            <a:ext cx="554293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Kalendarz szczepień ochronnych</a:t>
            </a:r>
          </a:p>
        </p:txBody>
      </p:sp>
      <p:sp>
        <p:nvSpPr>
          <p:cNvPr id="8" name="Symbol zastępczy zawartości 2">
            <a:extLst>
              <a:ext uri="{FF2B5EF4-FFF2-40B4-BE49-F238E27FC236}">
                <a16:creationId xmlns:a16="http://schemas.microsoft.com/office/drawing/2014/main" id="{1F0946D5-4746-81FD-D250-196DB56EAECD}"/>
              </a:ext>
            </a:extLst>
          </p:cNvPr>
          <p:cNvSpPr txBox="1">
            <a:spLocks/>
          </p:cNvSpPr>
          <p:nvPr/>
        </p:nvSpPr>
        <p:spPr>
          <a:xfrm>
            <a:off x="6963694" y="2480649"/>
            <a:ext cx="5022002" cy="4460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zawiera informacje przeciw jakim chorobom należy szczepić dzieci </a:t>
            </a:r>
            <a:b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dorosłych,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obejmuje schematy szczepień u dzieci </a:t>
            </a:r>
            <a:b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dorosłych, w szczególny sposób narażonych na zakażenie,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określa terminy i odstępy pomiędzy szczepieniami, rodzaje szczepionek </a:t>
            </a:r>
            <a:b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sposoby ich podania.</a:t>
            </a:r>
          </a:p>
        </p:txBody>
      </p:sp>
      <p:pic>
        <p:nvPicPr>
          <p:cNvPr id="6" name="Obraz 5" descr="Logotyp akcji Europejski Tydzień Zdrowia - promującej hasło Szczepienia chronią - zaufaj nauce!">
            <a:extLst>
              <a:ext uri="{FF2B5EF4-FFF2-40B4-BE49-F238E27FC236}">
                <a16:creationId xmlns:a16="http://schemas.microsoft.com/office/drawing/2014/main" id="{69F34517-A2DE-E787-C03A-6EAEE5DA3B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555" y="236262"/>
            <a:ext cx="3251152" cy="81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1711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90D645-6828-FE0E-1482-3C6A71A811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BC0D2A26-92F9-0EA2-4D72-98BB6A99A5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7" cy="6857999"/>
          </a:xfrm>
          <a:prstGeom prst="rect">
            <a:avLst/>
          </a:prstGeom>
        </p:spPr>
      </p:pic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id="{A8C8EF4E-2FEE-B294-B7D6-1673C78E6721}"/>
              </a:ext>
            </a:extLst>
          </p:cNvPr>
          <p:cNvSpPr txBox="1">
            <a:spLocks/>
          </p:cNvSpPr>
          <p:nvPr/>
        </p:nvSpPr>
        <p:spPr>
          <a:xfrm>
            <a:off x="440098" y="2480650"/>
            <a:ext cx="9018534" cy="37662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None/>
            </a:pPr>
            <a:r>
              <a:rPr lang="pl-PL" sz="22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Zalecenia i rekomendacje do realizacji szczepień w Polsce: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przygotowuje zespół ekspertów przy Ministrze Zdrowia oraz Rada Sanitarno-Epidemiologiczna przy Głównym Inspektorze Sanitarnym,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wynikają z analizy krajowych danych o </a:t>
            </a:r>
            <a:r>
              <a:rPr lang="pl-PL" sz="22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zachorowaniach</a:t>
            </a: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na poszczególne choroby zakaźne i zakażenia oraz raportów Komitetu Doradczego do spraw Szczepień Europejskiego Centrum Zapobiegania i Kontroli Chorób oraz zalecania Światowej Organizacji Zdrowia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4B5CDC12-334A-CAF2-2D13-3336DA34B476}"/>
              </a:ext>
            </a:extLst>
          </p:cNvPr>
          <p:cNvSpPr txBox="1"/>
          <p:nvPr/>
        </p:nvSpPr>
        <p:spPr>
          <a:xfrm>
            <a:off x="440097" y="1728362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Kalendarz szczepień ochronnych</a:t>
            </a:r>
          </a:p>
        </p:txBody>
      </p:sp>
      <p:pic>
        <p:nvPicPr>
          <p:cNvPr id="2" name="Obraz 1" descr="Logotyp akcji Europejski Tydzień Zdrowia - promującej hasło Szczepienia chronią - zaufaj nauce!">
            <a:extLst>
              <a:ext uri="{FF2B5EF4-FFF2-40B4-BE49-F238E27FC236}">
                <a16:creationId xmlns:a16="http://schemas.microsoft.com/office/drawing/2014/main" id="{0ED7EBC1-166F-D651-7432-9EDF409746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555" y="236262"/>
            <a:ext cx="3251152" cy="81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6671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zrzut ekranu, Grafika, krąg, design">
            <a:extLst>
              <a:ext uri="{FF2B5EF4-FFF2-40B4-BE49-F238E27FC236}">
                <a16:creationId xmlns:a16="http://schemas.microsoft.com/office/drawing/2014/main" id="{C481A02B-A220-7C05-BBFB-C90F447858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419BF65-5D89-22CC-99D1-DC3510D07C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429000"/>
            <a:ext cx="5734616" cy="2924269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Podstawowe przesłanie </a:t>
            </a:r>
            <a:br>
              <a:rPr lang="pl-PL" sz="2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Zapobiegaj. Chroń. </a:t>
            </a:r>
            <a:r>
              <a:rPr lang="pl-PL" sz="2200" b="1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 się</a:t>
            </a:r>
            <a:r>
              <a:rPr lang="pl-PL" sz="2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pl-PL" sz="2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2025 r. </a:t>
            </a:r>
            <a:r>
              <a:rPr lang="pl-PL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równy dostęp do szczepień </a:t>
            </a:r>
            <a:br>
              <a:rPr lang="pl-PL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każdej społeczności.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Szczepienia</a:t>
            </a:r>
            <a:r>
              <a:rPr lang="pl-PL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dorosłych są tak samo </a:t>
            </a:r>
            <a:br>
              <a:rPr lang="pl-PL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ważne jak szczepienia dzieci.</a:t>
            </a:r>
          </a:p>
        </p:txBody>
      </p:sp>
      <p:pic>
        <p:nvPicPr>
          <p:cNvPr id="9" name="Obraz 8" descr="Logotyp Światowej Organizacji Zdrowia">
            <a:extLst>
              <a:ext uri="{FF2B5EF4-FFF2-40B4-BE49-F238E27FC236}">
                <a16:creationId xmlns:a16="http://schemas.microsoft.com/office/drawing/2014/main" id="{F87ACCCC-210C-E69D-F2FC-4EC44D711C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048" y="3429000"/>
            <a:ext cx="4499334" cy="2530876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73FBA81E-77EF-F2F5-7C64-8C62558AC142}"/>
              </a:ext>
            </a:extLst>
          </p:cNvPr>
          <p:cNvSpPr txBox="1"/>
          <p:nvPr/>
        </p:nvSpPr>
        <p:spPr>
          <a:xfrm>
            <a:off x="838199" y="1728362"/>
            <a:ext cx="1059632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Europejski Tydzień Szczepień to inicjatywa Światowej Organizacji Zdrowia (WHO) obchodzona każdego roku w ostatnim tygodniu kwietnia. </a:t>
            </a:r>
          </a:p>
        </p:txBody>
      </p:sp>
      <p:pic>
        <p:nvPicPr>
          <p:cNvPr id="2" name="Obraz 1" descr="Logotyp akcji Europejski Tydzień Zdrowia - promującej hasło Szczepienia chronią - zaufaj nauce!">
            <a:extLst>
              <a:ext uri="{FF2B5EF4-FFF2-40B4-BE49-F238E27FC236}">
                <a16:creationId xmlns:a16="http://schemas.microsoft.com/office/drawing/2014/main" id="{023BC179-7134-88D9-95F8-27E72065E1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555" y="236262"/>
            <a:ext cx="3251152" cy="81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2802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957EF6-7D62-FDFE-59F2-63918E901E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307BEA99-954F-123E-E5D5-A130F26BFD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42" y="2"/>
            <a:ext cx="12191997" cy="6857998"/>
          </a:xfrm>
          <a:prstGeom prst="rect">
            <a:avLst/>
          </a:prstGeom>
        </p:spPr>
      </p:pic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id="{988EE381-DDE2-29A8-BBDA-36B3BA534331}"/>
              </a:ext>
            </a:extLst>
          </p:cNvPr>
          <p:cNvSpPr txBox="1">
            <a:spLocks/>
          </p:cNvSpPr>
          <p:nvPr/>
        </p:nvSpPr>
        <p:spPr>
          <a:xfrm>
            <a:off x="2584073" y="3361175"/>
            <a:ext cx="3332493" cy="31630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E5F5FF"/>
              </a:buClr>
              <a:buNone/>
            </a:pPr>
            <a:r>
              <a:rPr lang="pl-PL" sz="22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art. 5 ust. 1 pkt 2 i ustawy </a:t>
            </a:r>
            <a:br>
              <a:rPr lang="pl-PL" sz="22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2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 dnia 5 grudnia 2008 r. </a:t>
            </a:r>
            <a:br>
              <a:rPr lang="pl-PL" sz="22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2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 zapobieganiu oraz zwalczaniu zakażeń </a:t>
            </a:r>
            <a:br>
              <a:rPr lang="pl-PL" sz="22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2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chorób zakaźnych u ludzi (Dz.U. z 2024 r., poz. 924) 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72CD361E-E1D0-1A47-AC26-6E294CF820F7}"/>
              </a:ext>
            </a:extLst>
          </p:cNvPr>
          <p:cNvSpPr txBox="1"/>
          <p:nvPr/>
        </p:nvSpPr>
        <p:spPr>
          <a:xfrm>
            <a:off x="793495" y="1765022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pl-PL" sz="3200" b="1" kern="100" dirty="0">
                <a:solidFill>
                  <a:schemeClr val="bg1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Kalendarz szczepień ochronnych</a:t>
            </a:r>
          </a:p>
        </p:txBody>
      </p:sp>
      <p:sp>
        <p:nvSpPr>
          <p:cNvPr id="2" name="Symbol zastępczy zawartości 2">
            <a:extLst>
              <a:ext uri="{FF2B5EF4-FFF2-40B4-BE49-F238E27FC236}">
                <a16:creationId xmlns:a16="http://schemas.microsoft.com/office/drawing/2014/main" id="{26E4B6A4-0F04-45D2-A62B-4FED2017DE52}"/>
              </a:ext>
            </a:extLst>
          </p:cNvPr>
          <p:cNvSpPr txBox="1">
            <a:spLocks/>
          </p:cNvSpPr>
          <p:nvPr/>
        </p:nvSpPr>
        <p:spPr>
          <a:xfrm>
            <a:off x="6308886" y="3361174"/>
            <a:ext cx="3452894" cy="31630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E5F5FF"/>
              </a:buClr>
              <a:buNone/>
            </a:pPr>
            <a:r>
              <a:rPr lang="pl-PL" sz="22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rozporządzenie Ministra Zdrowia z dnia 27 września 2023 roku w sprawie obowiązkowych szczepień ochronnych (Dz.U. z 2023 r. poz. 2077) </a:t>
            </a:r>
          </a:p>
        </p:txBody>
      </p:sp>
      <p:cxnSp>
        <p:nvCxnSpPr>
          <p:cNvPr id="8" name="Łącznik prosty 7">
            <a:extLst>
              <a:ext uri="{FF2B5EF4-FFF2-40B4-BE49-F238E27FC236}">
                <a16:creationId xmlns:a16="http://schemas.microsoft.com/office/drawing/2014/main" id="{50ED8A0E-6EDB-34B3-B06A-F250AC1DD1EE}"/>
              </a:ext>
            </a:extLst>
          </p:cNvPr>
          <p:cNvCxnSpPr>
            <a:cxnSpLocks/>
          </p:cNvCxnSpPr>
          <p:nvPr/>
        </p:nvCxnSpPr>
        <p:spPr>
          <a:xfrm>
            <a:off x="6100341" y="3283110"/>
            <a:ext cx="0" cy="282107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Symbol zastępczy zawartości 2">
            <a:extLst>
              <a:ext uri="{FF2B5EF4-FFF2-40B4-BE49-F238E27FC236}">
                <a16:creationId xmlns:a16="http://schemas.microsoft.com/office/drawing/2014/main" id="{A149F145-12A2-713D-9246-D672988FF238}"/>
              </a:ext>
            </a:extLst>
          </p:cNvPr>
          <p:cNvSpPr txBox="1">
            <a:spLocks/>
          </p:cNvSpPr>
          <p:nvPr/>
        </p:nvSpPr>
        <p:spPr>
          <a:xfrm>
            <a:off x="4425413" y="2525542"/>
            <a:ext cx="3332493" cy="9034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E5F5FF"/>
              </a:buClr>
              <a:buNone/>
            </a:pPr>
            <a:r>
              <a:rPr lang="pl-PL" sz="2200" b="1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Podstawy prawne</a:t>
            </a:r>
          </a:p>
        </p:txBody>
      </p:sp>
      <p:pic>
        <p:nvPicPr>
          <p:cNvPr id="3" name="Obraz 2" descr="Logotyp akcji Europejski Tydzień Zdrowia - promującej hasło Szczepienia chronią - zaufaj nauce!">
            <a:extLst>
              <a:ext uri="{FF2B5EF4-FFF2-40B4-BE49-F238E27FC236}">
                <a16:creationId xmlns:a16="http://schemas.microsoft.com/office/drawing/2014/main" id="{464E38A5-0D82-C26E-61BF-B0C9A88D31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555" y="236262"/>
            <a:ext cx="3251152" cy="81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6240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9D034E-2898-F63D-D7D9-8F1A99156D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892AB950-3039-915C-1A41-EB16AB4FB2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7" cy="6857998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C67CEA38-7459-DAC6-D391-7CA36318577B}"/>
              </a:ext>
            </a:extLst>
          </p:cNvPr>
          <p:cNvSpPr txBox="1"/>
          <p:nvPr/>
        </p:nvSpPr>
        <p:spPr>
          <a:xfrm>
            <a:off x="6550742" y="1875916"/>
            <a:ext cx="51714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Kalendarz szczepień ochronnych</a:t>
            </a:r>
          </a:p>
        </p:txBody>
      </p:sp>
      <p:sp>
        <p:nvSpPr>
          <p:cNvPr id="18" name="Symbol zastępczy zawartości 2">
            <a:extLst>
              <a:ext uri="{FF2B5EF4-FFF2-40B4-BE49-F238E27FC236}">
                <a16:creationId xmlns:a16="http://schemas.microsoft.com/office/drawing/2014/main" id="{46B772BC-FDAC-0DDA-E2EA-1A95E93909B7}"/>
              </a:ext>
            </a:extLst>
          </p:cNvPr>
          <p:cNvSpPr txBox="1">
            <a:spLocks/>
          </p:cNvSpPr>
          <p:nvPr/>
        </p:nvSpPr>
        <p:spPr>
          <a:xfrm>
            <a:off x="6550739" y="2628203"/>
            <a:ext cx="6663815" cy="4460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+mj-lt"/>
              <a:buAutoNum type="romanUcPeriod"/>
            </a:pP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Szczepienia obowiązkowe</a:t>
            </a:r>
          </a:p>
          <a:p>
            <a:pPr marL="514350" indent="-51435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+mj-lt"/>
              <a:buAutoNum type="romanUcPeriod"/>
            </a:pP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Szczepienia zalecane </a:t>
            </a:r>
          </a:p>
          <a:p>
            <a:pPr marL="514350" indent="-51435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+mj-lt"/>
              <a:buAutoNum type="romanUcPeriod"/>
            </a:pP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Informacje uzupełniające</a:t>
            </a:r>
          </a:p>
          <a:p>
            <a:pPr marL="514350" indent="-51435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+mj-lt"/>
              <a:buAutoNum type="romanUcPeriod"/>
            </a:pP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Ogólne zasady przeprowadzania </a:t>
            </a:r>
            <a:b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organizacji szczepień</a:t>
            </a:r>
          </a:p>
        </p:txBody>
      </p:sp>
      <p:pic>
        <p:nvPicPr>
          <p:cNvPr id="25" name="Obraz 24">
            <a:extLst>
              <a:ext uri="{FF2B5EF4-FFF2-40B4-BE49-F238E27FC236}">
                <a16:creationId xmlns:a16="http://schemas.microsoft.com/office/drawing/2014/main" id="{E4EC8219-9BD2-DE79-B733-7DADDA21A5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" r="1052"/>
          <a:stretch/>
        </p:blipFill>
        <p:spPr>
          <a:xfrm>
            <a:off x="562383" y="1875916"/>
            <a:ext cx="5410194" cy="4020559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2" name="Obraz 1" descr="Logotyp akcji Europejski Tydzień Zdrowia - promującej hasło Szczepienia chronią - zaufaj nauce!">
            <a:extLst>
              <a:ext uri="{FF2B5EF4-FFF2-40B4-BE49-F238E27FC236}">
                <a16:creationId xmlns:a16="http://schemas.microsoft.com/office/drawing/2014/main" id="{AE4E1173-02BD-907C-0A78-FA98975356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555" y="236262"/>
            <a:ext cx="3251152" cy="81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2636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5837B1-3963-2077-0FF9-F40FC38E13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zrzut ekranu, Grafika, krąg, design">
            <a:extLst>
              <a:ext uri="{FF2B5EF4-FFF2-40B4-BE49-F238E27FC236}">
                <a16:creationId xmlns:a16="http://schemas.microsoft.com/office/drawing/2014/main" id="{2C859B2F-8288-FD58-0C41-EF98B4A55F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id="{D9F62E2C-1F7B-892E-4DDF-3FB70AB4C33C}"/>
              </a:ext>
            </a:extLst>
          </p:cNvPr>
          <p:cNvSpPr txBox="1">
            <a:spLocks/>
          </p:cNvSpPr>
          <p:nvPr/>
        </p:nvSpPr>
        <p:spPr>
          <a:xfrm>
            <a:off x="797836" y="2480650"/>
            <a:ext cx="10120713" cy="37662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None/>
            </a:pPr>
            <a:r>
              <a:rPr lang="pl-PL" sz="22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Szczepienia obowiązkowe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A. Szczepienia obowiązkowe dzieci i młodzieży według wieku – kalendarz szczepień.</a:t>
            </a:r>
            <a:b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A.1. Wariant szczepień z użyciem szczepionki </a:t>
            </a:r>
            <a:r>
              <a:rPr lang="pl-PL" sz="22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wysokoskojarzonej</a:t>
            </a: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pl-PL" sz="22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DTaP</a:t>
            </a: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-IPV-</a:t>
            </a:r>
            <a:r>
              <a:rPr lang="pl-PL" sz="22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Hib</a:t>
            </a: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B. Szczepienia obowiązkowe osób narażonych w sposób szczególny na zakażenie </a:t>
            </a:r>
            <a:b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związku z przesłankami klinicznymi lub epidemiologicznymi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C. Szczepienia </a:t>
            </a:r>
            <a:r>
              <a:rPr lang="pl-PL" sz="22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poekspozycyjne</a:t>
            </a:r>
            <a:endParaRPr lang="pl-PL" sz="2200" kern="1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None/>
            </a:pPr>
            <a:endParaRPr lang="pl-PL" sz="2200" kern="1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A616DB59-30E4-E165-D53D-04F1784986E1}"/>
              </a:ext>
            </a:extLst>
          </p:cNvPr>
          <p:cNvSpPr txBox="1"/>
          <p:nvPr/>
        </p:nvSpPr>
        <p:spPr>
          <a:xfrm>
            <a:off x="797836" y="1728362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Kalendarz szczepień ochronnych</a:t>
            </a:r>
          </a:p>
        </p:txBody>
      </p:sp>
      <p:pic>
        <p:nvPicPr>
          <p:cNvPr id="2" name="Obraz 1" descr="Logotyp akcji Europejski Tydzień Zdrowia - promującej hasło Szczepienia chronią - zaufaj nauce!">
            <a:extLst>
              <a:ext uri="{FF2B5EF4-FFF2-40B4-BE49-F238E27FC236}">
                <a16:creationId xmlns:a16="http://schemas.microsoft.com/office/drawing/2014/main" id="{036BB928-04B0-A8A2-B293-BE065BE06D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555" y="236262"/>
            <a:ext cx="3251152" cy="81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3716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6F48F0-80F0-C595-8379-7BEFC744E8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2DDE1276-E594-D386-1BEF-EF5A6A1D14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7" cy="6857999"/>
          </a:xfrm>
          <a:prstGeom prst="rect">
            <a:avLst/>
          </a:prstGeom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3AF544E9-A058-8481-2A19-292A6CE02D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1" t="2109" r="1583" b="2826"/>
          <a:stretch/>
        </p:blipFill>
        <p:spPr>
          <a:xfrm>
            <a:off x="12584318" y="1971782"/>
            <a:ext cx="2559203" cy="3040493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id="{10182349-E551-2CF6-BA63-4ED83AF1DE49}"/>
              </a:ext>
            </a:extLst>
          </p:cNvPr>
          <p:cNvSpPr txBox="1">
            <a:spLocks/>
          </p:cNvSpPr>
          <p:nvPr/>
        </p:nvSpPr>
        <p:spPr>
          <a:xfrm>
            <a:off x="440096" y="2168626"/>
            <a:ext cx="7594479" cy="437734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None/>
            </a:pPr>
            <a:r>
              <a:rPr lang="pl-PL" sz="24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Szczepienia dorosłych są tak samo ważne jak szczepienia dzieci: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wiele chorób wirusowych wieku dziecięcego (np. ospa wietrzna, odra, różyczka ) u dorosłych ma znacznie cięższy przebieg niż u dzieci,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przypadku takich chorób jak błonica, tężec czy krztusiec, odporność nabyta poprzez szczepienia zmniejsza się z upływem czasu i dlatego wskazane są dawki przypominające,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przypadku niektórych chorób (np. krztuśca) dorośli mogą łagodnie chorować lub jako bezobjawowi nosiciele narażać swoje dzieci i wnuki, które jeszcze nie wykształciły odpowiednich mechanizmów obronnych.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B0257701-A3A8-6D4F-D0B8-D5C249072EC3}"/>
              </a:ext>
            </a:extLst>
          </p:cNvPr>
          <p:cNvSpPr txBox="1"/>
          <p:nvPr/>
        </p:nvSpPr>
        <p:spPr>
          <a:xfrm>
            <a:off x="440097" y="1416338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Kalendarz szczepień ochronnych - dorośli</a:t>
            </a:r>
          </a:p>
        </p:txBody>
      </p:sp>
      <p:pic>
        <p:nvPicPr>
          <p:cNvPr id="15" name="Obraz 14">
            <a:extLst>
              <a:ext uri="{FF2B5EF4-FFF2-40B4-BE49-F238E27FC236}">
                <a16:creationId xmlns:a16="http://schemas.microsoft.com/office/drawing/2014/main" id="{F9C93BBB-4CB6-5856-FCFD-657EFBCE79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51" t="8745" r="4979" b="15458"/>
          <a:stretch/>
        </p:blipFill>
        <p:spPr>
          <a:xfrm>
            <a:off x="8269793" y="2168626"/>
            <a:ext cx="3482110" cy="4132175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2" name="Obraz 1" descr="Logotyp akcji Europejski Tydzień Zdrowia - promującej hasło Szczepienia chronią - zaufaj nauce!">
            <a:extLst>
              <a:ext uri="{FF2B5EF4-FFF2-40B4-BE49-F238E27FC236}">
                <a16:creationId xmlns:a16="http://schemas.microsoft.com/office/drawing/2014/main" id="{3C197DD8-7C08-D9FE-F1AC-E3360C0BAA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555" y="236262"/>
            <a:ext cx="3251152" cy="81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8614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D8E122-3DAC-7F44-4E03-A7BB651FC4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C59AD293-8235-6640-0619-55B1CCCA4A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8" b="4908"/>
          <a:stretch/>
        </p:blipFill>
        <p:spPr>
          <a:xfrm>
            <a:off x="0" y="1"/>
            <a:ext cx="12191998" cy="6858000"/>
          </a:xfrm>
          <a:prstGeom prst="rect">
            <a:avLst/>
          </a:prstGeom>
        </p:spPr>
      </p:pic>
      <p:sp>
        <p:nvSpPr>
          <p:cNvPr id="13" name="Symbol zastępczy zawartości 2">
            <a:extLst>
              <a:ext uri="{FF2B5EF4-FFF2-40B4-BE49-F238E27FC236}">
                <a16:creationId xmlns:a16="http://schemas.microsoft.com/office/drawing/2014/main" id="{A873F7DD-B3A0-E0FC-196C-FB1F36B07DD9}"/>
              </a:ext>
            </a:extLst>
          </p:cNvPr>
          <p:cNvSpPr txBox="1">
            <a:spLocks/>
          </p:cNvSpPr>
          <p:nvPr/>
        </p:nvSpPr>
        <p:spPr>
          <a:xfrm>
            <a:off x="440096" y="2168626"/>
            <a:ext cx="11577733" cy="437734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18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szczepienie przeciw WZW B (wszyscy nieszczepieni, 3 dawki)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18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szczepienie przeciw grypie (raz w roku, na początku sezonu grypowego, 1 dawka)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18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szczepienie przeciw COVID-19 (wszyscy nieszczepieni, szczepienie podstawowe+ wymagane dawki przypominające) 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18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szczepienie przeciw błonicy, tężcowi i krztuścowi szczepionką </a:t>
            </a:r>
            <a:r>
              <a:rPr lang="pl-PL" sz="18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dTap</a:t>
            </a:r>
            <a:r>
              <a:rPr lang="pl-PL" sz="18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z obniżoną zawartością antygenów błonicy i krztuśca </a:t>
            </a:r>
            <a:br>
              <a:rPr lang="pl-PL" sz="18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18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(dawka przypominająca co 10 lat)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18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szczepienie MMR przeciw odrze, śwince i różyczce (wszyscy nieszczepieni, 1 lub 2 dawki)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18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szczepienie przeciw ospie wietrznej (wszyscy, którzy nie chorowali i nie byli szczepieni, 2 dawki)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18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szczepienia przeciw półpaścowi (osoby starsze oraz osoby dorosłe o zwiększonym ryzyku zachorowania na półpasiec, 2 dawki)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18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szczepienie przeciw kleszczowemu zapaleniu mózgu (3 dawki, dawka przypominająca co 3 do 5 lat)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18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szczepienie przeciw meningokokom grupy B (2 dawki) oraz meningokokom grupy A, C, W, Y (1 dawka)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18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szczepienie przeciw WZW A (wszyscy nieszczepieni, 2 dawki)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18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szczepienie przeciw pneumokokom (szczepionka </a:t>
            </a:r>
            <a:r>
              <a:rPr lang="pl-PL" sz="18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skoniugowana</a:t>
            </a:r>
            <a:r>
              <a:rPr lang="pl-PL" sz="18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 dawka)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18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RSV szczepienie przeciw RSV (osoby w 60. roku życia i starsze oraz osoby w wieku 50–59 lat ze zwiększonym ryzykiem zachorowania na chorobę wywoływaną przez RSV, kobiety w ciąży, 1 dawka)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18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Szczepienie przeciw HPV (3 dawki). </a:t>
            </a: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49893FD9-92C0-D3FF-1D4F-9DD8FBB296B7}"/>
              </a:ext>
            </a:extLst>
          </p:cNvPr>
          <p:cNvSpPr txBox="1"/>
          <p:nvPr/>
        </p:nvSpPr>
        <p:spPr>
          <a:xfrm>
            <a:off x="440097" y="1416338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Osobom dorosłym zalecane są następujące szczepienia:</a:t>
            </a:r>
          </a:p>
        </p:txBody>
      </p:sp>
      <p:pic>
        <p:nvPicPr>
          <p:cNvPr id="2" name="Obraz 1" descr="Logotyp akcji Europejski Tydzień Zdrowia - promującej hasło Szczepienia chronią - zaufaj nauce!">
            <a:extLst>
              <a:ext uri="{FF2B5EF4-FFF2-40B4-BE49-F238E27FC236}">
                <a16:creationId xmlns:a16="http://schemas.microsoft.com/office/drawing/2014/main" id="{367D3D74-C81E-C335-CE68-00735617C3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555" y="236262"/>
            <a:ext cx="3251152" cy="81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7506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00F8C2-C665-4B37-0FCA-24CAEB82B2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zrzut ekranu, Grafika, projekt graficzny, design">
            <a:extLst>
              <a:ext uri="{FF2B5EF4-FFF2-40B4-BE49-F238E27FC236}">
                <a16:creationId xmlns:a16="http://schemas.microsoft.com/office/drawing/2014/main" id="{DE323182-ED49-D89D-CC62-4479496ADC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2B83168C-2CF1-5AB5-5655-FE810671D3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853557" y="402735"/>
            <a:ext cx="6484884" cy="5257758"/>
          </a:xfrm>
          <a:prstGeom prst="rect">
            <a:avLst/>
          </a:prstGeom>
          <a:noFill/>
          <a:ln w="571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az 1" descr="Logotyp akcji Europejski Tydzień Zdrowia - promującej hasło Szczepienia chronią - zaufaj nauce!">
            <a:extLst>
              <a:ext uri="{FF2B5EF4-FFF2-40B4-BE49-F238E27FC236}">
                <a16:creationId xmlns:a16="http://schemas.microsoft.com/office/drawing/2014/main" id="{F8C75CBC-3273-D254-43C3-4C5BF8395C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97483" y="5861942"/>
            <a:ext cx="3251152" cy="81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6084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CA9679-FF47-0407-3F14-A09CD097A1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FD9DB9BA-5B7C-8F36-E626-33FC655788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10" name="Symbol zastępczy zawartości 2">
            <a:extLst>
              <a:ext uri="{FF2B5EF4-FFF2-40B4-BE49-F238E27FC236}">
                <a16:creationId xmlns:a16="http://schemas.microsoft.com/office/drawing/2014/main" id="{83F9006F-2A5F-333C-72D3-063E547E28E8}"/>
              </a:ext>
            </a:extLst>
          </p:cNvPr>
          <p:cNvSpPr txBox="1">
            <a:spLocks/>
          </p:cNvSpPr>
          <p:nvPr/>
        </p:nvSpPr>
        <p:spPr>
          <a:xfrm>
            <a:off x="4182701" y="2415378"/>
            <a:ext cx="7731132" cy="42751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1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Szczepienia zmniejszają ryzyko zaostrzenia przebiegu chorób przewlekłych.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1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Choroby infekcyjne, występują częściej, mogą mieć cięższy przebieg i prowadzić do groźnych dla zdrowia, a nawet życia powikłań.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1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 60 roku życia spada odporność, układ immunologiczny starzeje się, zachodzą zmiany w aktywności komórek układu odpornościowego.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1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Potrzeba szczepień ochronnych u seniorów może wynikać także </a:t>
            </a:r>
            <a:br>
              <a:rPr lang="pl-PL" sz="21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1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 ich stylu życia, np. uprawianych aktywności na świeżym powietrzu, czy w związku z podróżami.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57F9E370-080F-A295-0E3C-8561A7615674}"/>
              </a:ext>
            </a:extLst>
          </p:cNvPr>
          <p:cNvSpPr txBox="1"/>
          <p:nvPr/>
        </p:nvSpPr>
        <p:spPr>
          <a:xfrm>
            <a:off x="4182701" y="1728362"/>
            <a:ext cx="794894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Kalendarz szczepień ochronnych - seniorzy</a:t>
            </a:r>
          </a:p>
        </p:txBody>
      </p:sp>
      <p:pic>
        <p:nvPicPr>
          <p:cNvPr id="17" name="Obraz 16">
            <a:extLst>
              <a:ext uri="{FF2B5EF4-FFF2-40B4-BE49-F238E27FC236}">
                <a16:creationId xmlns:a16="http://schemas.microsoft.com/office/drawing/2014/main" id="{EB32B24D-38F2-AF23-6E07-378D4F665E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27" r="35501"/>
          <a:stretch/>
        </p:blipFill>
        <p:spPr>
          <a:xfrm>
            <a:off x="425513" y="2197155"/>
            <a:ext cx="3331675" cy="3958238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2" name="Obraz 1" descr="Logotyp akcji Europejski Tydzień Zdrowia - promującej hasło Szczepienia chronią - zaufaj nauce!">
            <a:extLst>
              <a:ext uri="{FF2B5EF4-FFF2-40B4-BE49-F238E27FC236}">
                <a16:creationId xmlns:a16="http://schemas.microsoft.com/office/drawing/2014/main" id="{5A69EE12-F04F-3925-F3AD-B411950BB4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555" y="236262"/>
            <a:ext cx="3251152" cy="81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6552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5E314D-9EEA-1543-6ECB-798070FD91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zrzut ekranu, Grafika, projekt graficzny, design">
            <a:extLst>
              <a:ext uri="{FF2B5EF4-FFF2-40B4-BE49-F238E27FC236}">
                <a16:creationId xmlns:a16="http://schemas.microsoft.com/office/drawing/2014/main" id="{0B3E8B86-3DA6-6E05-5855-F1DAEED90F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3FE60A29-5B68-DB6B-7047-E84D28AD21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856321" y="407601"/>
            <a:ext cx="6479355" cy="5262938"/>
          </a:xfrm>
          <a:prstGeom prst="rect">
            <a:avLst/>
          </a:prstGeom>
          <a:noFill/>
          <a:ln w="571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az 1" descr="Logotyp akcji Europejski Tydzień Zdrowia - promującej hasło Szczepienia chronią - zaufaj nauce!">
            <a:extLst>
              <a:ext uri="{FF2B5EF4-FFF2-40B4-BE49-F238E27FC236}">
                <a16:creationId xmlns:a16="http://schemas.microsoft.com/office/drawing/2014/main" id="{CA0CF6EC-9489-DD9C-8EE9-AF065236CF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97483" y="5861942"/>
            <a:ext cx="3251152" cy="81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1198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9FE16A-FE16-CB14-1EC5-92BA98448A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 descr="Obraz zawierający zrzut ekranu, Grafika, krąg, design">
            <a:extLst>
              <a:ext uri="{FF2B5EF4-FFF2-40B4-BE49-F238E27FC236}">
                <a16:creationId xmlns:a16="http://schemas.microsoft.com/office/drawing/2014/main" id="{35C7BC56-B675-E0B0-0573-1A02105F4A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id="{9CDD1B8C-0B7C-6C65-3E5A-48ACD9D712B6}"/>
              </a:ext>
            </a:extLst>
          </p:cNvPr>
          <p:cNvSpPr txBox="1">
            <a:spLocks/>
          </p:cNvSpPr>
          <p:nvPr/>
        </p:nvSpPr>
        <p:spPr>
          <a:xfrm>
            <a:off x="633307" y="4229524"/>
            <a:ext cx="3368229" cy="3038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None/>
            </a:pPr>
            <a:r>
              <a:rPr lang="pl-PL" sz="20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Polsce:</a:t>
            </a:r>
          </a:p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Urząd Rejestracji Produktów Leczniczych, Wyrobów Medycznych i Produktów Biobójczych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3ADF9F12-9EDB-1634-C07D-3D60AB0B0A1F}"/>
              </a:ext>
            </a:extLst>
          </p:cNvPr>
          <p:cNvSpPr txBox="1"/>
          <p:nvPr/>
        </p:nvSpPr>
        <p:spPr>
          <a:xfrm>
            <a:off x="772468" y="1360160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Badania bezpieczeństwa i rejestracja szczepionek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C6872FD1-E00D-B54F-DFD2-80D4EF7B82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22321" y="2751634"/>
            <a:ext cx="2971491" cy="1426316"/>
          </a:xfrm>
          <a:prstGeom prst="rect">
            <a:avLst/>
          </a:prstGeom>
        </p:spPr>
      </p:pic>
      <p:pic>
        <p:nvPicPr>
          <p:cNvPr id="3" name="Obraz 2" descr="Obraz zawierający symbol, krąg, skala, design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4854CD15-0CBD-A07F-82E4-3C10FD4DDF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5"/>
          <a:stretch/>
        </p:blipFill>
        <p:spPr>
          <a:xfrm>
            <a:off x="1734031" y="2749468"/>
            <a:ext cx="1352913" cy="1334316"/>
          </a:xfrm>
          <a:prstGeom prst="rect">
            <a:avLst/>
          </a:prstGeom>
        </p:spPr>
      </p:pic>
      <p:pic>
        <p:nvPicPr>
          <p:cNvPr id="8" name="Obraz 7" descr="Obraz zawierający logo, Czcionka, Jaskrawoniebieski, tekst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258AAB9E-631B-2895-5FDA-ECAC30C13A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4030" y="2749468"/>
            <a:ext cx="977731" cy="1171749"/>
          </a:xfrm>
          <a:prstGeom prst="rect">
            <a:avLst/>
          </a:prstGeom>
        </p:spPr>
      </p:pic>
      <p:sp>
        <p:nvSpPr>
          <p:cNvPr id="13" name="pole tekstowe 12">
            <a:extLst>
              <a:ext uri="{FF2B5EF4-FFF2-40B4-BE49-F238E27FC236}">
                <a16:creationId xmlns:a16="http://schemas.microsoft.com/office/drawing/2014/main" id="{7DD19604-CF25-08D5-BC05-CFE9F52DF27F}"/>
              </a:ext>
            </a:extLst>
          </p:cNvPr>
          <p:cNvSpPr txBox="1"/>
          <p:nvPr/>
        </p:nvSpPr>
        <p:spPr>
          <a:xfrm>
            <a:off x="3048837" y="2141717"/>
            <a:ext cx="6094324" cy="5059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None/>
            </a:pPr>
            <a:r>
              <a:rPr lang="pl-PL" sz="24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Autoryzacja szczepionek: </a:t>
            </a:r>
          </a:p>
        </p:txBody>
      </p:sp>
      <p:sp>
        <p:nvSpPr>
          <p:cNvPr id="16" name="Symbol zastępczy zawartości 2">
            <a:extLst>
              <a:ext uri="{FF2B5EF4-FFF2-40B4-BE49-F238E27FC236}">
                <a16:creationId xmlns:a16="http://schemas.microsoft.com/office/drawing/2014/main" id="{D532216C-1C07-41C3-F12C-1BF35EE7F6ED}"/>
              </a:ext>
            </a:extLst>
          </p:cNvPr>
          <p:cNvSpPr txBox="1">
            <a:spLocks/>
          </p:cNvSpPr>
          <p:nvPr/>
        </p:nvSpPr>
        <p:spPr>
          <a:xfrm>
            <a:off x="4386518" y="4229524"/>
            <a:ext cx="3368229" cy="3038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None/>
            </a:pPr>
            <a:r>
              <a:rPr lang="pl-PL" sz="20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Europie:</a:t>
            </a:r>
          </a:p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Europejska Agencja Leków (EMA) </a:t>
            </a:r>
            <a:b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(ang. </a:t>
            </a:r>
            <a:r>
              <a:rPr lang="pl-PL" sz="20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European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20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Medicines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20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Agency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). </a:t>
            </a:r>
          </a:p>
        </p:txBody>
      </p:sp>
      <p:sp>
        <p:nvSpPr>
          <p:cNvPr id="17" name="Symbol zastępczy zawartości 2">
            <a:extLst>
              <a:ext uri="{FF2B5EF4-FFF2-40B4-BE49-F238E27FC236}">
                <a16:creationId xmlns:a16="http://schemas.microsoft.com/office/drawing/2014/main" id="{6683CA25-D3DB-120F-E311-012F76814A0E}"/>
              </a:ext>
            </a:extLst>
          </p:cNvPr>
          <p:cNvSpPr txBox="1">
            <a:spLocks/>
          </p:cNvSpPr>
          <p:nvPr/>
        </p:nvSpPr>
        <p:spPr>
          <a:xfrm>
            <a:off x="8178782" y="4237197"/>
            <a:ext cx="3368229" cy="3038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None/>
            </a:pPr>
            <a:r>
              <a:rPr lang="pl-PL" sz="20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USA:</a:t>
            </a:r>
          </a:p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Agencja Żywności i Leków (FDA) </a:t>
            </a:r>
            <a:b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(ang. Food and </a:t>
            </a:r>
            <a:r>
              <a:rPr lang="pl-PL" sz="20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Drug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Administration) </a:t>
            </a:r>
          </a:p>
        </p:txBody>
      </p:sp>
      <p:pic>
        <p:nvPicPr>
          <p:cNvPr id="2" name="Obraz 1" descr="Logotyp akcji Europejski Tydzień Zdrowia - promującej hasło Szczepienia chronią - zaufaj nauce!">
            <a:extLst>
              <a:ext uri="{FF2B5EF4-FFF2-40B4-BE49-F238E27FC236}">
                <a16:creationId xmlns:a16="http://schemas.microsoft.com/office/drawing/2014/main" id="{8E316CFF-C622-E5C3-B3BD-8EFD29B02D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555" y="236262"/>
            <a:ext cx="3251152" cy="81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73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EA5150-8C9D-14FF-17E6-9648BA738F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642CF2C3-76D9-E30F-AAEC-2AB987D62A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7" cy="6857999"/>
          </a:xfrm>
          <a:prstGeom prst="rect">
            <a:avLst/>
          </a:prstGeom>
        </p:spPr>
      </p:pic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id="{918838A3-EC6B-2B6B-538E-FEFC500E60DF}"/>
              </a:ext>
            </a:extLst>
          </p:cNvPr>
          <p:cNvSpPr txBox="1">
            <a:spLocks/>
          </p:cNvSpPr>
          <p:nvPr/>
        </p:nvSpPr>
        <p:spPr>
          <a:xfrm>
            <a:off x="440097" y="2656009"/>
            <a:ext cx="7098624" cy="43773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pl-PL" sz="20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Badania jakości farmaceutycznej 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dostarczające informacji </a:t>
            </a:r>
            <a:b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 jakości szczepionki: 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aktywne składniki szczepionki, czystość i inne składniki </a:t>
            </a:r>
            <a:b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(np. stabilizatory),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sposób wytwarzania i kontrolowania szczepionki,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stabilność i okres przechowywania szczepionki,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wymagania co do przechowywania szczepionki.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A7D1A0B5-F263-5DBA-3BB5-2C423F8BC601}"/>
              </a:ext>
            </a:extLst>
          </p:cNvPr>
          <p:cNvSpPr txBox="1"/>
          <p:nvPr/>
        </p:nvSpPr>
        <p:spPr>
          <a:xfrm>
            <a:off x="440097" y="1845268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Badania - bezpieczeństwo i rejestracja szczepionek</a:t>
            </a:r>
          </a:p>
        </p:txBody>
      </p:sp>
      <p:pic>
        <p:nvPicPr>
          <p:cNvPr id="15" name="Obraz 14">
            <a:extLst>
              <a:ext uri="{FF2B5EF4-FFF2-40B4-BE49-F238E27FC236}">
                <a16:creationId xmlns:a16="http://schemas.microsoft.com/office/drawing/2014/main" id="{8177E2DF-70EC-3565-8B4F-6959C81C29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4" r="21914"/>
          <a:stretch/>
        </p:blipFill>
        <p:spPr>
          <a:xfrm>
            <a:off x="7711439" y="1971782"/>
            <a:ext cx="4040463" cy="4132175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2" name="Obraz 1" descr="Logotyp akcji Europejski Tydzień Zdrowia - promującej hasło Szczepienia chronią - zaufaj nauce!">
            <a:extLst>
              <a:ext uri="{FF2B5EF4-FFF2-40B4-BE49-F238E27FC236}">
                <a16:creationId xmlns:a16="http://schemas.microsoft.com/office/drawing/2014/main" id="{5BDC86EC-9834-E69F-464F-EA740A7386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555" y="236262"/>
            <a:ext cx="3251152" cy="81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4148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6BE7E4D5-BE9A-FE5A-3548-FDE2C3F005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10" name="Symbol zastępczy zawartości 2">
            <a:extLst>
              <a:ext uri="{FF2B5EF4-FFF2-40B4-BE49-F238E27FC236}">
                <a16:creationId xmlns:a16="http://schemas.microsoft.com/office/drawing/2014/main" id="{E865D7BC-1621-D457-E893-6B78A3446797}"/>
              </a:ext>
            </a:extLst>
          </p:cNvPr>
          <p:cNvSpPr txBox="1">
            <a:spLocks/>
          </p:cNvSpPr>
          <p:nvPr/>
        </p:nvSpPr>
        <p:spPr>
          <a:xfrm>
            <a:off x="440097" y="2480650"/>
            <a:ext cx="7672057" cy="3766241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Przed epoką szczepień ochronnych epidemie chorób zakaźnych były główną przyczyną umieralności.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 kronik antyku i średniowiecza mamy wiele raportów </a:t>
            </a:r>
            <a:br>
              <a:rPr lang="pl-PL" sz="2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 epidemiach, które osłabiały potęgę mocarstw wpływając na bieg dziejów.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Plaga Antonina, najprawdopodobniej epidemia ospy prawdziwej </a:t>
            </a:r>
            <a:br>
              <a:rPr lang="pl-PL" sz="2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latach od 165 do 180 r. n.e., zdziesiątkowała ludność Rzymu. </a:t>
            </a:r>
            <a:br>
              <a:rPr lang="pl-PL" sz="2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 epidemii Imperium już nie wróciło do swej dawnej potęgi.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Plaga Justyniana, czyli epidemia dżumy w Cesarstwie Bizantyjskim. </a:t>
            </a:r>
            <a:br>
              <a:rPr lang="pl-PL" sz="2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latach 541–549 n.e. licznymi nawrotami utorowała drogę do podbojów arabskich.</a:t>
            </a:r>
            <a:endParaRPr lang="pl-PL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265F6751-88EE-56D6-D0D4-C5A36352E72D}"/>
              </a:ext>
            </a:extLst>
          </p:cNvPr>
          <p:cNvSpPr txBox="1"/>
          <p:nvPr/>
        </p:nvSpPr>
        <p:spPr>
          <a:xfrm>
            <a:off x="440097" y="1728362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Trochę historii…</a:t>
            </a:r>
          </a:p>
        </p:txBody>
      </p:sp>
      <p:pic>
        <p:nvPicPr>
          <p:cNvPr id="17" name="Obraz 16" descr="Obraz zawierający obraz, osoba, ubrania, człowiek">
            <a:extLst>
              <a:ext uri="{FF2B5EF4-FFF2-40B4-BE49-F238E27FC236}">
                <a16:creationId xmlns:a16="http://schemas.microsoft.com/office/drawing/2014/main" id="{298472E6-D686-9261-EB9D-224C4A80ED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56" t="-1" r="12893" b="-1"/>
          <a:stretch/>
        </p:blipFill>
        <p:spPr>
          <a:xfrm>
            <a:off x="8112286" y="1869541"/>
            <a:ext cx="3639617" cy="4187227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2" name="Obraz 1" descr="Logotyp akcji Europejski Tydzień Zdrowia - promującej hasło Szczepienia chronią - zaufaj nauce!">
            <a:extLst>
              <a:ext uri="{FF2B5EF4-FFF2-40B4-BE49-F238E27FC236}">
                <a16:creationId xmlns:a16="http://schemas.microsoft.com/office/drawing/2014/main" id="{77BB417F-0017-483A-74FD-1494C94647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555" y="236262"/>
            <a:ext cx="3251152" cy="81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021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86C0D0-05C8-AAF4-6C7E-A5FE220C04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FEB96C81-D3C7-A61B-3DE3-DB5C82673A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8" b="4908"/>
          <a:stretch/>
        </p:blipFill>
        <p:spPr>
          <a:xfrm>
            <a:off x="0" y="1"/>
            <a:ext cx="12191998" cy="6858000"/>
          </a:xfrm>
          <a:prstGeom prst="rect">
            <a:avLst/>
          </a:prstGeom>
        </p:spPr>
      </p:pic>
      <p:sp>
        <p:nvSpPr>
          <p:cNvPr id="13" name="Symbol zastępczy zawartości 2">
            <a:extLst>
              <a:ext uri="{FF2B5EF4-FFF2-40B4-BE49-F238E27FC236}">
                <a16:creationId xmlns:a16="http://schemas.microsoft.com/office/drawing/2014/main" id="{D4500C3F-3B32-E745-F71C-7B5394E64840}"/>
              </a:ext>
            </a:extLst>
          </p:cNvPr>
          <p:cNvSpPr txBox="1">
            <a:spLocks/>
          </p:cNvSpPr>
          <p:nvPr/>
        </p:nvSpPr>
        <p:spPr>
          <a:xfrm>
            <a:off x="440097" y="2168626"/>
            <a:ext cx="11348954" cy="437734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None/>
            </a:pPr>
            <a:r>
              <a:rPr lang="pl-PL" sz="24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Badania przedkliniczne </a:t>
            </a:r>
            <a:r>
              <a:rPr lang="pl-PL" sz="2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dot. bezpieczeństwa przeprowadzane są w laboratorium, zanim zostaną przebadane na ludziach. Badania te pokazują, czy szczepionka może powodować problemy </a:t>
            </a:r>
            <a:br>
              <a:rPr lang="pl-PL" sz="2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 bezpieczeństwem, które w skrajnych przypadkach mogą obejmować wpływ na reprodukcję lub rozwój. Ważnym uzupełnieniem tych badań są: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badania immunogenności, które dotyczą rodzajów odpowiedzi immunologicznych, jakie wywołuje szczepionka (mogą obejmować tworzenie przeciwciał lub aktywowanie pamięci immunologicznej),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badania na zwierzętach, w których sprawdza się czy zwierzęta, którym podano szczepionkę są chronione przed chorobą po ekspozycji na dany czynnik etiologiczny,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badania </a:t>
            </a:r>
            <a:r>
              <a:rPr lang="pl-PL" sz="24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biodystrybucji</a:t>
            </a:r>
            <a:r>
              <a:rPr lang="pl-PL" sz="2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które pokazują w jaki sposób szczepionka dociera do tkanek </a:t>
            </a:r>
            <a:br>
              <a:rPr lang="pl-PL" sz="2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narządów w organizmie człowieka.</a:t>
            </a: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BCFF9FA4-4A49-1FCF-A422-96159D0629D2}"/>
              </a:ext>
            </a:extLst>
          </p:cNvPr>
          <p:cNvSpPr txBox="1"/>
          <p:nvPr/>
        </p:nvSpPr>
        <p:spPr>
          <a:xfrm>
            <a:off x="440097" y="1416338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Badania - bezpieczeństwo i rejestracja szczepionek</a:t>
            </a:r>
          </a:p>
        </p:txBody>
      </p:sp>
      <p:pic>
        <p:nvPicPr>
          <p:cNvPr id="2" name="Obraz 1" descr="Logotyp akcji Europejski Tydzień Zdrowia - promującej hasło Szczepienia chronią - zaufaj nauce!">
            <a:extLst>
              <a:ext uri="{FF2B5EF4-FFF2-40B4-BE49-F238E27FC236}">
                <a16:creationId xmlns:a16="http://schemas.microsoft.com/office/drawing/2014/main" id="{31A6244C-BBF6-C3D7-BD37-1388928070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555" y="236262"/>
            <a:ext cx="3251152" cy="81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5807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064EED-8C76-FAF3-6DC0-6EA90B5584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F5C1AECC-75A0-6363-1E75-46C6E52EBF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2"/>
            <a:ext cx="12191997" cy="6857998"/>
          </a:xfrm>
          <a:prstGeom prst="rect">
            <a:avLst/>
          </a:prstGeom>
        </p:spPr>
      </p:pic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id="{F5962F3F-783C-CFC3-592F-79AC81BBC5DC}"/>
              </a:ext>
            </a:extLst>
          </p:cNvPr>
          <p:cNvSpPr txBox="1">
            <a:spLocks/>
          </p:cNvSpPr>
          <p:nvPr/>
        </p:nvSpPr>
        <p:spPr>
          <a:xfrm>
            <a:off x="349999" y="2748838"/>
            <a:ext cx="2621802" cy="31630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E5F5FF"/>
              </a:buClr>
              <a:buNone/>
            </a:pPr>
            <a:r>
              <a:rPr lang="pl-PL" sz="2400" b="1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faza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E5F5FF"/>
              </a:buClr>
              <a:buNone/>
            </a:pPr>
            <a:endParaRPr lang="pl-PL" sz="2000" kern="1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E5F5FF"/>
              </a:buClr>
              <a:buNone/>
            </a:pPr>
            <a:r>
              <a:rPr lang="pl-PL" sz="20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ocena bezpieczeństwa szczepionki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3A19FBA5-C5A3-5EA3-8BBF-A020750AA123}"/>
              </a:ext>
            </a:extLst>
          </p:cNvPr>
          <p:cNvSpPr txBox="1"/>
          <p:nvPr/>
        </p:nvSpPr>
        <p:spPr>
          <a:xfrm>
            <a:off x="757473" y="1829306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pl-PL" sz="3200" b="1" kern="100" dirty="0">
                <a:solidFill>
                  <a:schemeClr val="bg1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Badania - bezpieczeństwo i rejestracja szczepionek</a:t>
            </a:r>
          </a:p>
        </p:txBody>
      </p:sp>
      <p:sp>
        <p:nvSpPr>
          <p:cNvPr id="2" name="Symbol zastępczy zawartości 2">
            <a:extLst>
              <a:ext uri="{FF2B5EF4-FFF2-40B4-BE49-F238E27FC236}">
                <a16:creationId xmlns:a16="http://schemas.microsoft.com/office/drawing/2014/main" id="{B7F6F331-A68C-7F88-8C7A-445C89D63FD0}"/>
              </a:ext>
            </a:extLst>
          </p:cNvPr>
          <p:cNvSpPr txBox="1">
            <a:spLocks/>
          </p:cNvSpPr>
          <p:nvPr/>
        </p:nvSpPr>
        <p:spPr>
          <a:xfrm>
            <a:off x="3262437" y="2748837"/>
            <a:ext cx="2716526" cy="31630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E5F5FF"/>
              </a:buClr>
              <a:buNone/>
            </a:pPr>
            <a:r>
              <a:rPr lang="pl-PL" sz="2400" b="1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II faza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E5F5FF"/>
              </a:buClr>
              <a:buNone/>
            </a:pPr>
            <a:endParaRPr lang="pl-PL" sz="2000" kern="1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E5F5FF"/>
              </a:buClr>
              <a:buNone/>
            </a:pPr>
            <a:r>
              <a:rPr lang="pl-PL" sz="20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ocena odpowiedzi </a:t>
            </a:r>
            <a:br>
              <a:rPr lang="pl-PL" sz="20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układu odporności </a:t>
            </a:r>
            <a:br>
              <a:rPr lang="pl-PL" sz="20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osób zaszczepionych </a:t>
            </a:r>
            <a:br>
              <a:rPr lang="pl-PL" sz="20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bezpieczeństwa </a:t>
            </a:r>
            <a:br>
              <a:rPr lang="pl-PL" sz="20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szczepionki</a:t>
            </a:r>
          </a:p>
        </p:txBody>
      </p:sp>
      <p:cxnSp>
        <p:nvCxnSpPr>
          <p:cNvPr id="8" name="Łącznik prosty 7">
            <a:extLst>
              <a:ext uri="{FF2B5EF4-FFF2-40B4-BE49-F238E27FC236}">
                <a16:creationId xmlns:a16="http://schemas.microsoft.com/office/drawing/2014/main" id="{970CCD6F-1F9C-6AD2-06BB-2D5154379E93}"/>
              </a:ext>
            </a:extLst>
          </p:cNvPr>
          <p:cNvCxnSpPr/>
          <p:nvPr/>
        </p:nvCxnSpPr>
        <p:spPr>
          <a:xfrm>
            <a:off x="3125957" y="2869949"/>
            <a:ext cx="0" cy="361233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Łącznik prosty 3">
            <a:extLst>
              <a:ext uri="{FF2B5EF4-FFF2-40B4-BE49-F238E27FC236}">
                <a16:creationId xmlns:a16="http://schemas.microsoft.com/office/drawing/2014/main" id="{F0DD4F7E-5832-60EE-AE81-8AE3BAFFE69F}"/>
              </a:ext>
            </a:extLst>
          </p:cNvPr>
          <p:cNvCxnSpPr/>
          <p:nvPr/>
        </p:nvCxnSpPr>
        <p:spPr>
          <a:xfrm>
            <a:off x="6108192" y="2869949"/>
            <a:ext cx="0" cy="361233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Symbol zastępczy zawartości 2">
            <a:extLst>
              <a:ext uri="{FF2B5EF4-FFF2-40B4-BE49-F238E27FC236}">
                <a16:creationId xmlns:a16="http://schemas.microsoft.com/office/drawing/2014/main" id="{757B6BB4-5680-75A9-334E-04912DC36189}"/>
              </a:ext>
            </a:extLst>
          </p:cNvPr>
          <p:cNvSpPr txBox="1">
            <a:spLocks/>
          </p:cNvSpPr>
          <p:nvPr/>
        </p:nvSpPr>
        <p:spPr>
          <a:xfrm>
            <a:off x="6236286" y="2748836"/>
            <a:ext cx="2621802" cy="3733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E5F5FF"/>
              </a:buClr>
              <a:buNone/>
            </a:pPr>
            <a:r>
              <a:rPr lang="pl-PL" sz="2400" b="1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III faza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E5F5FF"/>
              </a:buClr>
              <a:buNone/>
            </a:pPr>
            <a:endParaRPr lang="pl-PL" sz="2000" kern="1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E5F5FF"/>
              </a:buClr>
              <a:buNone/>
            </a:pPr>
            <a:r>
              <a:rPr lang="pl-PL" sz="20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ocena odpowiedzi </a:t>
            </a:r>
            <a:br>
              <a:rPr lang="pl-PL" sz="20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układu odporności </a:t>
            </a:r>
            <a:br>
              <a:rPr lang="pl-PL" sz="20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osób zaszczepionych </a:t>
            </a:r>
            <a:br>
              <a:rPr lang="pl-PL" sz="20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bezpieczeństwa </a:t>
            </a:r>
            <a:br>
              <a:rPr lang="pl-PL" sz="20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szczepionki</a:t>
            </a:r>
          </a:p>
        </p:txBody>
      </p:sp>
      <p:sp>
        <p:nvSpPr>
          <p:cNvPr id="12" name="Symbol zastępczy zawartości 2">
            <a:extLst>
              <a:ext uri="{FF2B5EF4-FFF2-40B4-BE49-F238E27FC236}">
                <a16:creationId xmlns:a16="http://schemas.microsoft.com/office/drawing/2014/main" id="{AF6A5663-1175-911A-204F-890A1C0A3144}"/>
              </a:ext>
            </a:extLst>
          </p:cNvPr>
          <p:cNvSpPr txBox="1">
            <a:spLocks/>
          </p:cNvSpPr>
          <p:nvPr/>
        </p:nvSpPr>
        <p:spPr>
          <a:xfrm>
            <a:off x="9148724" y="2748836"/>
            <a:ext cx="2716526" cy="31630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E5F5FF"/>
              </a:buClr>
              <a:buNone/>
            </a:pPr>
            <a:r>
              <a:rPr lang="pl-PL" sz="2400" b="1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IV faza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E5F5FF"/>
              </a:buClr>
              <a:buNone/>
            </a:pPr>
            <a:endParaRPr lang="pl-PL" sz="2000" kern="1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E5F5FF"/>
              </a:buClr>
              <a:buNone/>
            </a:pPr>
            <a:r>
              <a:rPr lang="pl-PL" sz="20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badania </a:t>
            </a:r>
            <a:r>
              <a:rPr lang="pl-PL" sz="2000" kern="1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porejestracyjne</a:t>
            </a:r>
            <a:r>
              <a:rPr lang="pl-PL" sz="20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obejmujące uzupełniające badania kliniczne</a:t>
            </a:r>
          </a:p>
        </p:txBody>
      </p:sp>
      <p:cxnSp>
        <p:nvCxnSpPr>
          <p:cNvPr id="13" name="Łącznik prosty 12">
            <a:extLst>
              <a:ext uri="{FF2B5EF4-FFF2-40B4-BE49-F238E27FC236}">
                <a16:creationId xmlns:a16="http://schemas.microsoft.com/office/drawing/2014/main" id="{BCD42BF8-3841-B020-C7F1-2042AC0D2227}"/>
              </a:ext>
            </a:extLst>
          </p:cNvPr>
          <p:cNvCxnSpPr/>
          <p:nvPr/>
        </p:nvCxnSpPr>
        <p:spPr>
          <a:xfrm>
            <a:off x="9012244" y="2869948"/>
            <a:ext cx="0" cy="361233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Obraz 2" descr="Logotyp akcji Europejski Tydzień Zdrowia - promującej hasło Szczepienia chronią - zaufaj nauce!">
            <a:extLst>
              <a:ext uri="{FF2B5EF4-FFF2-40B4-BE49-F238E27FC236}">
                <a16:creationId xmlns:a16="http://schemas.microsoft.com/office/drawing/2014/main" id="{B1E5A2AF-5AD2-4AE3-B17B-6359DDD58A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555" y="236262"/>
            <a:ext cx="3251152" cy="81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7321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7F81E1-D60E-0AA9-B7CE-C9C9BABCAB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172065F9-3E94-7EDE-B591-0411E186B0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7" cy="6857998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B67F385D-D32C-3DC3-95F1-2B83CCC76545}"/>
              </a:ext>
            </a:extLst>
          </p:cNvPr>
          <p:cNvSpPr txBox="1"/>
          <p:nvPr/>
        </p:nvSpPr>
        <p:spPr>
          <a:xfrm>
            <a:off x="593360" y="1875916"/>
            <a:ext cx="700854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Badania bezpieczeństwa i rejestracja szczepionek</a:t>
            </a:r>
          </a:p>
        </p:txBody>
      </p:sp>
      <p:sp>
        <p:nvSpPr>
          <p:cNvPr id="18" name="Symbol zastępczy zawartości 2">
            <a:extLst>
              <a:ext uri="{FF2B5EF4-FFF2-40B4-BE49-F238E27FC236}">
                <a16:creationId xmlns:a16="http://schemas.microsoft.com/office/drawing/2014/main" id="{849D38C4-E663-10CD-4C9F-D0D42DFD74A4}"/>
              </a:ext>
            </a:extLst>
          </p:cNvPr>
          <p:cNvSpPr txBox="1">
            <a:spLocks/>
          </p:cNvSpPr>
          <p:nvPr/>
        </p:nvSpPr>
        <p:spPr>
          <a:xfrm>
            <a:off x="593359" y="2628203"/>
            <a:ext cx="11411827" cy="4460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Niepożądany odczyn poszczepienny (skrót NOP, ang. </a:t>
            </a:r>
            <a:r>
              <a:rPr lang="pl-PL" sz="22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adverse</a:t>
            </a: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event </a:t>
            </a:r>
            <a:r>
              <a:rPr lang="pl-PL" sz="22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following</a:t>
            </a: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22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immunization</a:t>
            </a: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– AEFI) to objaw chorobowy, który wystąpił w okresie 4 tygodni po podaniu szczepionki (wyjątek – do 12 miesięcy po podaniu szczepionki BCG przeciwko gruźlicy)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Rozpoznanie i zgłoszenie NOP to obowiązek lekarza po zbadaniu zaszczepionej osoby zgłaszającej  niepokojące objawy.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Niepożadane</a:t>
            </a: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objawy może zgłosić także rodzic pacjenta lub dorosły pacjent bezpośrednio do Urzędu Rejestracji Produktów Leczniczych 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Polsce NOP są zgłaszane średnio z częstością 0,05% dla wykonanych szczepień podawanych w ramach Programu Szczepień Ochronnych.</a:t>
            </a:r>
          </a:p>
        </p:txBody>
      </p:sp>
      <p:pic>
        <p:nvPicPr>
          <p:cNvPr id="2" name="Obraz 1" descr="Logotyp akcji Europejski Tydzień Zdrowia - promującej hasło Szczepienia chronią - zaufaj nauce!">
            <a:extLst>
              <a:ext uri="{FF2B5EF4-FFF2-40B4-BE49-F238E27FC236}">
                <a16:creationId xmlns:a16="http://schemas.microsoft.com/office/drawing/2014/main" id="{6EF31878-E6FC-8FDD-96ED-970620A12E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555" y="236262"/>
            <a:ext cx="3251152" cy="81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2924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CFA6E9-8C00-E10C-6AD4-25B79541ED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70EFD8D4-265E-8F61-5C2A-5576F4A264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10" name="Symbol zastępczy zawartości 2">
            <a:extLst>
              <a:ext uri="{FF2B5EF4-FFF2-40B4-BE49-F238E27FC236}">
                <a16:creationId xmlns:a16="http://schemas.microsoft.com/office/drawing/2014/main" id="{E6644A7B-F4F6-475C-FE8F-DB7E493FB7B8}"/>
              </a:ext>
            </a:extLst>
          </p:cNvPr>
          <p:cNvSpPr txBox="1">
            <a:spLocks/>
          </p:cNvSpPr>
          <p:nvPr/>
        </p:nvSpPr>
        <p:spPr>
          <a:xfrm>
            <a:off x="3840107" y="2582890"/>
            <a:ext cx="7393349" cy="42751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1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Narodowy Instytut Zdrowia Publicznego PZH – Państwowy Instytut Badawczy - gromadzi, rejestruje, analizuje, weryfikuje oraz publikuje dane o NOP.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1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Urząd Rejestracji Produktów Leczniczych, Wyrobów Medycznych i Produktów Biobójczych - ustala związek </a:t>
            </a:r>
            <a:r>
              <a:rPr lang="pl-PL" sz="21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przyczynowo-skutkowy</a:t>
            </a:r>
            <a:r>
              <a:rPr lang="pl-PL" sz="21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między lekiem (w tym szczepionką) a reakcją na nie.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4593DB2B-B86A-8C64-F236-966C83F11D77}"/>
              </a:ext>
            </a:extLst>
          </p:cNvPr>
          <p:cNvSpPr txBox="1"/>
          <p:nvPr/>
        </p:nvSpPr>
        <p:spPr>
          <a:xfrm>
            <a:off x="3840107" y="1771461"/>
            <a:ext cx="794894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Badania bezpieczeństwa i rejestracja szczepionek</a:t>
            </a:r>
          </a:p>
        </p:txBody>
      </p:sp>
      <p:pic>
        <p:nvPicPr>
          <p:cNvPr id="17" name="Obraz 16">
            <a:extLst>
              <a:ext uri="{FF2B5EF4-FFF2-40B4-BE49-F238E27FC236}">
                <a16:creationId xmlns:a16="http://schemas.microsoft.com/office/drawing/2014/main" id="{02BE5C9C-57D6-3EAD-A818-3B0F025D8C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-351" r="667" b="40"/>
          <a:stretch/>
        </p:blipFill>
        <p:spPr>
          <a:xfrm>
            <a:off x="720000" y="1892355"/>
            <a:ext cx="2613109" cy="3958238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2" name="Obraz 1" descr="Logotyp akcji Europejski Tydzień Zdrowia - promującej hasło Szczepienia chronią - zaufaj nauce!">
            <a:extLst>
              <a:ext uri="{FF2B5EF4-FFF2-40B4-BE49-F238E27FC236}">
                <a16:creationId xmlns:a16="http://schemas.microsoft.com/office/drawing/2014/main" id="{82D8BD00-EB5A-27C9-7ED8-1F314CE2D0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555" y="236262"/>
            <a:ext cx="3251152" cy="81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4353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2D6E9B-4188-3386-B5BB-EC97B36D2B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zrzut ekranu, Grafika, krąg, design">
            <a:extLst>
              <a:ext uri="{FF2B5EF4-FFF2-40B4-BE49-F238E27FC236}">
                <a16:creationId xmlns:a16="http://schemas.microsoft.com/office/drawing/2014/main" id="{C5FFF294-1FC5-8CBA-B9F7-D1E55A20BF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CA2559F2-5320-18D3-1365-5E53316B52FB}"/>
              </a:ext>
            </a:extLst>
          </p:cNvPr>
          <p:cNvSpPr/>
          <p:nvPr/>
        </p:nvSpPr>
        <p:spPr>
          <a:xfrm>
            <a:off x="843567" y="2550017"/>
            <a:ext cx="2215166" cy="309093"/>
          </a:xfrm>
          <a:prstGeom prst="rect">
            <a:avLst/>
          </a:prstGeom>
          <a:solidFill>
            <a:srgbClr val="2486C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id="{5E6CDC85-D07F-5E98-86A3-834A61783E97}"/>
              </a:ext>
            </a:extLst>
          </p:cNvPr>
          <p:cNvSpPr txBox="1">
            <a:spLocks/>
          </p:cNvSpPr>
          <p:nvPr/>
        </p:nvSpPr>
        <p:spPr>
          <a:xfrm>
            <a:off x="797836" y="2461333"/>
            <a:ext cx="3632496" cy="37662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None/>
            </a:pPr>
            <a:r>
              <a:rPr lang="pl-PL" sz="2000" b="1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Fałszywa informacja  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informacja nieprawdziwa rozpowszechniana niekoniecznie ze złymi intencjami. Czasem informacja już nie jest aktualna </a:t>
            </a:r>
            <a:b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dalej żyje w mediach, czasem ktoś chce wprowadzić odbiorcę w błąd, czasem chodzi o dezorientację opinii publicznej, </a:t>
            </a:r>
            <a:b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czasem jest to zwyczajna pomyłka.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84D65690-0B4B-F9EB-680B-D222ED225B09}"/>
              </a:ext>
            </a:extLst>
          </p:cNvPr>
          <p:cNvSpPr txBox="1"/>
          <p:nvPr/>
        </p:nvSpPr>
        <p:spPr>
          <a:xfrm>
            <a:off x="797836" y="1583850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Demaskujmy dezinformację</a:t>
            </a: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9F6830C6-191B-0A51-236D-6427BA2036A9}"/>
              </a:ext>
            </a:extLst>
          </p:cNvPr>
          <p:cNvSpPr/>
          <p:nvPr/>
        </p:nvSpPr>
        <p:spPr>
          <a:xfrm>
            <a:off x="4678847" y="2550016"/>
            <a:ext cx="1651119" cy="309093"/>
          </a:xfrm>
          <a:prstGeom prst="rect">
            <a:avLst/>
          </a:prstGeom>
          <a:solidFill>
            <a:srgbClr val="2486C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Symbol zastępczy zawartości 2">
            <a:extLst>
              <a:ext uri="{FF2B5EF4-FFF2-40B4-BE49-F238E27FC236}">
                <a16:creationId xmlns:a16="http://schemas.microsoft.com/office/drawing/2014/main" id="{AF4B6239-597E-155C-2759-812A058B0D37}"/>
              </a:ext>
            </a:extLst>
          </p:cNvPr>
          <p:cNvSpPr txBox="1">
            <a:spLocks/>
          </p:cNvSpPr>
          <p:nvPr/>
        </p:nvSpPr>
        <p:spPr>
          <a:xfrm>
            <a:off x="4640213" y="2461332"/>
            <a:ext cx="3460122" cy="37662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None/>
            </a:pPr>
            <a:r>
              <a:rPr lang="pl-PL" sz="2000" b="1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Dezinformacja</a:t>
            </a:r>
            <a:r>
              <a:rPr lang="pl-PL" sz="20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fałszywa informacja rozpowszechniana intencjonalnie, ma wzbudzić panikę, wzmocnić podziały społeczne, osłabić wiarygodność instytucji publicznych. Jest narzędziem manipulacji.</a:t>
            </a: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B870B6EE-6E28-1020-986F-D2CD48E4BEBE}"/>
              </a:ext>
            </a:extLst>
          </p:cNvPr>
          <p:cNvSpPr/>
          <p:nvPr/>
        </p:nvSpPr>
        <p:spPr>
          <a:xfrm>
            <a:off x="8355770" y="2550015"/>
            <a:ext cx="1187475" cy="309093"/>
          </a:xfrm>
          <a:prstGeom prst="rect">
            <a:avLst/>
          </a:prstGeom>
          <a:solidFill>
            <a:srgbClr val="2486C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C07E6F9-C662-5DF3-515E-33594DE3CAEF}"/>
              </a:ext>
            </a:extLst>
          </p:cNvPr>
          <p:cNvSpPr txBox="1">
            <a:spLocks/>
          </p:cNvSpPr>
          <p:nvPr/>
        </p:nvSpPr>
        <p:spPr>
          <a:xfrm>
            <a:off x="8310216" y="2462624"/>
            <a:ext cx="3209936" cy="37662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None/>
            </a:pPr>
            <a:r>
              <a:rPr lang="pl-PL" sz="2000" b="1" kern="1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Fake</a:t>
            </a:r>
            <a:r>
              <a:rPr lang="pl-PL" sz="2000" b="1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news  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fałszywa informacja o sensacyjnym charakterze i emocjonalnym wydźwięku imitująca wiadomości mediów informacyjnych. Ma przyciągnąć, zaciekawić, wzburzyć i… wprowadzić </a:t>
            </a:r>
            <a:b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błąd.</a:t>
            </a:r>
          </a:p>
        </p:txBody>
      </p:sp>
      <p:pic>
        <p:nvPicPr>
          <p:cNvPr id="11" name="Obraz 10" descr="Logotyp akcji Europejski Tydzień Zdrowia - promującej hasło Szczepienia chronią - zaufaj nauce!">
            <a:extLst>
              <a:ext uri="{FF2B5EF4-FFF2-40B4-BE49-F238E27FC236}">
                <a16:creationId xmlns:a16="http://schemas.microsoft.com/office/drawing/2014/main" id="{C9EE41C8-51EF-F009-0FE1-047175D72C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555" y="236262"/>
            <a:ext cx="3251152" cy="81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0837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F9DB79-D58A-10F1-F3AB-1050FE15C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465BA6D3-4F68-2B36-4159-93CC09FEA7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7" cy="6857998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25F4338E-FC4B-38FD-153C-0C59239A6C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2" r="8792"/>
          <a:stretch/>
        </p:blipFill>
        <p:spPr>
          <a:xfrm>
            <a:off x="7711439" y="1793982"/>
            <a:ext cx="4040463" cy="4132175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id="{692A5F62-0CBD-6B63-6BB8-A66343698D48}"/>
              </a:ext>
            </a:extLst>
          </p:cNvPr>
          <p:cNvSpPr txBox="1">
            <a:spLocks/>
          </p:cNvSpPr>
          <p:nvPr/>
        </p:nvSpPr>
        <p:spPr>
          <a:xfrm>
            <a:off x="440097" y="2780761"/>
            <a:ext cx="7098624" cy="43773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None/>
            </a:pPr>
            <a:r>
              <a:rPr lang="pl-PL" sz="20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Zwróć uwagą na: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Wiarygodność medium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Czy jest powszechnie uważane za wiarygodne i odpowiedzialne? 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Czy znasz źródło jego finansowania? 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Czy kojarzysz autorów informacji? 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Jeśli to strona internetowa, to czy domena nie budzi wątpliwości, a strona jest profesjonalnie wykonana?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endParaRPr lang="pl-PL" sz="2000" kern="1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4B05B4CB-9763-5794-AF7F-C7561F991142}"/>
              </a:ext>
            </a:extLst>
          </p:cNvPr>
          <p:cNvSpPr txBox="1"/>
          <p:nvPr/>
        </p:nvSpPr>
        <p:spPr>
          <a:xfrm>
            <a:off x="440097" y="1845268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Nie daj sobą manipulować, demaskuj </a:t>
            </a:r>
            <a:r>
              <a:rPr lang="pl-PL" sz="3200" b="1" kern="100" dirty="0" err="1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fake</a:t>
            </a: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 newsy</a:t>
            </a:r>
          </a:p>
        </p:txBody>
      </p:sp>
      <p:pic>
        <p:nvPicPr>
          <p:cNvPr id="3" name="Obraz 2" descr="Logotyp akcji Europejski Tydzień Zdrowia - promującej hasło Szczepienia chronią - zaufaj nauce!">
            <a:extLst>
              <a:ext uri="{FF2B5EF4-FFF2-40B4-BE49-F238E27FC236}">
                <a16:creationId xmlns:a16="http://schemas.microsoft.com/office/drawing/2014/main" id="{5B1533DC-1CBE-CD64-35E7-2F5E0EBE46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555" y="236262"/>
            <a:ext cx="3251152" cy="81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0798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67DDA6-BA57-87F7-06AB-9AFA73950B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690D5D2D-04D2-D7E7-DC27-BBC31C41ED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8" b="4908"/>
          <a:stretch/>
        </p:blipFill>
        <p:spPr>
          <a:xfrm>
            <a:off x="0" y="1"/>
            <a:ext cx="12191998" cy="6858000"/>
          </a:xfrm>
          <a:prstGeom prst="rect">
            <a:avLst/>
          </a:prstGeom>
        </p:spPr>
      </p:pic>
      <p:sp>
        <p:nvSpPr>
          <p:cNvPr id="13" name="Symbol zastępczy zawartości 2">
            <a:extLst>
              <a:ext uri="{FF2B5EF4-FFF2-40B4-BE49-F238E27FC236}">
                <a16:creationId xmlns:a16="http://schemas.microsoft.com/office/drawing/2014/main" id="{9DF73253-A2BD-2A0E-4558-0BA0D177F2B6}"/>
              </a:ext>
            </a:extLst>
          </p:cNvPr>
          <p:cNvSpPr txBox="1">
            <a:spLocks/>
          </p:cNvSpPr>
          <p:nvPr/>
        </p:nvSpPr>
        <p:spPr>
          <a:xfrm>
            <a:off x="440097" y="2168627"/>
            <a:ext cx="7198953" cy="9873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None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Szczepienie przeciwko odrze, śwince i różyczce (szczepionka MMR) może powodować autyzm.</a:t>
            </a: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FB1DD0D1-7A0B-8813-F437-3B34201EBC02}"/>
              </a:ext>
            </a:extLst>
          </p:cNvPr>
          <p:cNvSpPr txBox="1"/>
          <p:nvPr/>
        </p:nvSpPr>
        <p:spPr>
          <a:xfrm>
            <a:off x="440097" y="1416338"/>
            <a:ext cx="52050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Mit:</a:t>
            </a:r>
          </a:p>
        </p:txBody>
      </p:sp>
      <p:sp>
        <p:nvSpPr>
          <p:cNvPr id="2" name="Symbol zastępczy zawartości 2">
            <a:extLst>
              <a:ext uri="{FF2B5EF4-FFF2-40B4-BE49-F238E27FC236}">
                <a16:creationId xmlns:a16="http://schemas.microsoft.com/office/drawing/2014/main" id="{E5A687A9-7CBA-3C69-CB3F-01B2036F2963}"/>
              </a:ext>
            </a:extLst>
          </p:cNvPr>
          <p:cNvSpPr txBox="1">
            <a:spLocks/>
          </p:cNvSpPr>
          <p:nvPr/>
        </p:nvSpPr>
        <p:spPr>
          <a:xfrm>
            <a:off x="440097" y="4003776"/>
            <a:ext cx="6987645" cy="28542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zbieżność czasowa – choroba najczęściej ujawnia się w 18 –24 miesiącu życia, czyli wtedy gdy podaje się szczepionkę MMR 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sfałszowane badania Andrew </a:t>
            </a:r>
            <a:r>
              <a:rPr lang="pl-PL" sz="20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Wakefielda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opublikowane </a:t>
            </a:r>
            <a:b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prestiżowym magazynie medycznym „Lancet”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kolejne nieprawidłowo zaprojektowane i zinterpretowane badania zostały odrzucone przez kilka czasopism naukowych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8AEC1107-B137-B392-F1C7-8044DD1B663D}"/>
              </a:ext>
            </a:extLst>
          </p:cNvPr>
          <p:cNvSpPr txBox="1"/>
          <p:nvPr/>
        </p:nvSpPr>
        <p:spPr>
          <a:xfrm>
            <a:off x="440097" y="3251488"/>
            <a:ext cx="52050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Fakty: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3F1950D8-4F6A-452D-51DF-3472FD24D3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0" r="39320"/>
          <a:stretch/>
        </p:blipFill>
        <p:spPr>
          <a:xfrm>
            <a:off x="8264769" y="2254305"/>
            <a:ext cx="3089032" cy="3958238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8" name="Obraz 7" descr="Logotyp akcji Europejski Tydzień Zdrowia - promującej hasło Szczepienia chronią - zaufaj nauce!">
            <a:extLst>
              <a:ext uri="{FF2B5EF4-FFF2-40B4-BE49-F238E27FC236}">
                <a16:creationId xmlns:a16="http://schemas.microsoft.com/office/drawing/2014/main" id="{BCB6AAB0-16A3-35B8-E0DD-47AF05DCD1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555" y="236262"/>
            <a:ext cx="3251152" cy="81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56896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3C68C9-4BD3-2E20-7DBD-087D9473D2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 descr="Obraz zawierający zrzut ekranu, Grafika, krąg, design">
            <a:extLst>
              <a:ext uri="{FF2B5EF4-FFF2-40B4-BE49-F238E27FC236}">
                <a16:creationId xmlns:a16="http://schemas.microsoft.com/office/drawing/2014/main" id="{312DD0AA-986E-8CB1-A70E-4E7E6DF631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9F8A6E9-F16C-92D7-1606-8B6856283DDC}"/>
              </a:ext>
            </a:extLst>
          </p:cNvPr>
          <p:cNvSpPr txBox="1">
            <a:spLocks/>
          </p:cNvSpPr>
          <p:nvPr/>
        </p:nvSpPr>
        <p:spPr>
          <a:xfrm>
            <a:off x="3815397" y="2168627"/>
            <a:ext cx="7865703" cy="9873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None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Duża liczba szczepień „przeciąża” układ odpornościowy małego dziecka.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64076C47-D467-4C93-92F0-536335F23EEC}"/>
              </a:ext>
            </a:extLst>
          </p:cNvPr>
          <p:cNvSpPr txBox="1"/>
          <p:nvPr/>
        </p:nvSpPr>
        <p:spPr>
          <a:xfrm>
            <a:off x="3815397" y="1416338"/>
            <a:ext cx="52050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Mit:</a:t>
            </a:r>
          </a:p>
        </p:txBody>
      </p:sp>
      <p:sp>
        <p:nvSpPr>
          <p:cNvPr id="5" name="Symbol zastępczy zawartości 2">
            <a:extLst>
              <a:ext uri="{FF2B5EF4-FFF2-40B4-BE49-F238E27FC236}">
                <a16:creationId xmlns:a16="http://schemas.microsoft.com/office/drawing/2014/main" id="{C83B3458-8877-0B44-FCE5-23BD90AF0B3D}"/>
              </a:ext>
            </a:extLst>
          </p:cNvPr>
          <p:cNvSpPr txBox="1">
            <a:spLocks/>
          </p:cNvSpPr>
          <p:nvPr/>
        </p:nvSpPr>
        <p:spPr>
          <a:xfrm>
            <a:off x="3815397" y="3663619"/>
            <a:ext cx="7973653" cy="28542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układ immunologiczny dziecka już w pierwszej dobie życia jest gotowy na wytworzenie odpowiedzi immunologicznej na ogromną liczbę antygenów 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dużo większa liczba antygenów oddziałuje na dziecko podczas przeziębienia niż po podaniu szczepionki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badania naukowe potwierdzają, że zaszczepienie dziecka kilkoma preparatami jednocześnie nie ma negatywnych skutków dla jego układu immunologicznego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C8DA83A7-234A-4BB5-2B54-2C8D6690CA78}"/>
              </a:ext>
            </a:extLst>
          </p:cNvPr>
          <p:cNvSpPr txBox="1"/>
          <p:nvPr/>
        </p:nvSpPr>
        <p:spPr>
          <a:xfrm>
            <a:off x="3815397" y="2911331"/>
            <a:ext cx="52050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Fakty: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D67E091B-1DF8-0DC3-37FC-9844B1DA0C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59" r="20857"/>
          <a:stretch/>
        </p:blipFill>
        <p:spPr>
          <a:xfrm>
            <a:off x="510900" y="2352779"/>
            <a:ext cx="2901548" cy="3958238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2" name="Obraz 1" descr="Logotyp akcji Europejski Tydzień Zdrowia - promującej hasło Szczepienia chronią - zaufaj nauce!">
            <a:extLst>
              <a:ext uri="{FF2B5EF4-FFF2-40B4-BE49-F238E27FC236}">
                <a16:creationId xmlns:a16="http://schemas.microsoft.com/office/drawing/2014/main" id="{045AC680-028E-A792-DA2E-9FFE86F817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555" y="236262"/>
            <a:ext cx="3251152" cy="81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33343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D96022-750F-B206-9364-3D77930A29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>
            <a:extLst>
              <a:ext uri="{FF2B5EF4-FFF2-40B4-BE49-F238E27FC236}">
                <a16:creationId xmlns:a16="http://schemas.microsoft.com/office/drawing/2014/main" id="{57E2C3AA-D47F-3487-A59B-1009FE4FB7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7" cy="6857999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A5627A1-47B3-532D-3AF5-9726FEAA0F60}"/>
              </a:ext>
            </a:extLst>
          </p:cNvPr>
          <p:cNvSpPr txBox="1">
            <a:spLocks/>
          </p:cNvSpPr>
          <p:nvPr/>
        </p:nvSpPr>
        <p:spPr>
          <a:xfrm>
            <a:off x="440097" y="2168627"/>
            <a:ext cx="9700853" cy="9873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None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Nie powinno się szczepić wcześniaków, ponieważ mają niedojrzały układ odpornościowy.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FD811B3A-E064-BBF2-892A-A4DF236170FE}"/>
              </a:ext>
            </a:extLst>
          </p:cNvPr>
          <p:cNvSpPr txBox="1"/>
          <p:nvPr/>
        </p:nvSpPr>
        <p:spPr>
          <a:xfrm>
            <a:off x="440097" y="1416338"/>
            <a:ext cx="52050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Mit:</a:t>
            </a:r>
          </a:p>
        </p:txBody>
      </p:sp>
      <p:sp>
        <p:nvSpPr>
          <p:cNvPr id="5" name="Symbol zastępczy zawartości 2">
            <a:extLst>
              <a:ext uri="{FF2B5EF4-FFF2-40B4-BE49-F238E27FC236}">
                <a16:creationId xmlns:a16="http://schemas.microsoft.com/office/drawing/2014/main" id="{AC71835C-73A3-98B0-AF43-AB0C48C30AD0}"/>
              </a:ext>
            </a:extLst>
          </p:cNvPr>
          <p:cNvSpPr txBox="1">
            <a:spLocks/>
          </p:cNvSpPr>
          <p:nvPr/>
        </p:nvSpPr>
        <p:spPr>
          <a:xfrm>
            <a:off x="440097" y="3663174"/>
            <a:ext cx="10412053" cy="28542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wcześniaki wyjątkowo potrzebują szczepień ochronnych właśnie z tego powodu, że ich </a:t>
            </a:r>
            <a:b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układ odpornościowy nie jest w pełni ukształtowany 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wcześniaki są bardziej narażone na zachorowanie na choroby zakaźne niż dzieci urodzone </a:t>
            </a:r>
            <a:b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terminie, dlatego bardzo potrzebują szczepień ochronnych 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mają wyższe ryzyko na śmiertelnie groźne zachorowania na krztusiec i inwazyjną </a:t>
            </a:r>
            <a:b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chorobę </a:t>
            </a:r>
            <a:r>
              <a:rPr lang="pl-PL" sz="20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pneumokokową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a jednym z czynników ryzyka powikłań pogrypowych </a:t>
            </a:r>
            <a:b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jest właśnie wcześniactwo.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1946D16F-CF56-0C5C-B0EE-FC8A865C0759}"/>
              </a:ext>
            </a:extLst>
          </p:cNvPr>
          <p:cNvSpPr txBox="1"/>
          <p:nvPr/>
        </p:nvSpPr>
        <p:spPr>
          <a:xfrm>
            <a:off x="440097" y="2910886"/>
            <a:ext cx="52050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Fakty:</a:t>
            </a:r>
          </a:p>
        </p:txBody>
      </p:sp>
      <p:pic>
        <p:nvPicPr>
          <p:cNvPr id="2" name="Obraz 1" descr="Logotyp akcji Europejski Tydzień Zdrowia - promującej hasło Szczepienia chronią - zaufaj nauce!">
            <a:extLst>
              <a:ext uri="{FF2B5EF4-FFF2-40B4-BE49-F238E27FC236}">
                <a16:creationId xmlns:a16="http://schemas.microsoft.com/office/drawing/2014/main" id="{648813F2-3B04-ECFE-E555-4CC8B3CA27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555" y="236262"/>
            <a:ext cx="3251152" cy="81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63765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F04482-E4B0-1204-380A-20D47A128A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C50B0BC6-FC24-9B5B-A5F2-37EAC88A2D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8" b="4908"/>
          <a:stretch/>
        </p:blipFill>
        <p:spPr>
          <a:xfrm>
            <a:off x="0" y="1"/>
            <a:ext cx="12191998" cy="6858000"/>
          </a:xfrm>
          <a:prstGeom prst="rect">
            <a:avLst/>
          </a:prstGeom>
        </p:spPr>
      </p:pic>
      <p:sp>
        <p:nvSpPr>
          <p:cNvPr id="13" name="Symbol zastępczy zawartości 2">
            <a:extLst>
              <a:ext uri="{FF2B5EF4-FFF2-40B4-BE49-F238E27FC236}">
                <a16:creationId xmlns:a16="http://schemas.microsoft.com/office/drawing/2014/main" id="{4D7FE3E3-9693-2E16-4673-44D8D5182817}"/>
              </a:ext>
            </a:extLst>
          </p:cNvPr>
          <p:cNvSpPr txBox="1">
            <a:spLocks/>
          </p:cNvSpPr>
          <p:nvPr/>
        </p:nvSpPr>
        <p:spPr>
          <a:xfrm>
            <a:off x="440097" y="2168627"/>
            <a:ext cx="7198953" cy="9873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None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Przechorowanie choroby daje lepszą odporność niż szczepienie.</a:t>
            </a: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D5ADD6AA-6D83-3129-DC4D-D13D8CA484D9}"/>
              </a:ext>
            </a:extLst>
          </p:cNvPr>
          <p:cNvSpPr txBox="1"/>
          <p:nvPr/>
        </p:nvSpPr>
        <p:spPr>
          <a:xfrm>
            <a:off x="440097" y="1416338"/>
            <a:ext cx="52050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Mit:</a:t>
            </a:r>
          </a:p>
        </p:txBody>
      </p:sp>
      <p:sp>
        <p:nvSpPr>
          <p:cNvPr id="2" name="Symbol zastępczy zawartości 2">
            <a:extLst>
              <a:ext uri="{FF2B5EF4-FFF2-40B4-BE49-F238E27FC236}">
                <a16:creationId xmlns:a16="http://schemas.microsoft.com/office/drawing/2014/main" id="{AE01D974-F710-A586-AC4C-ABA4F2240434}"/>
              </a:ext>
            </a:extLst>
          </p:cNvPr>
          <p:cNvSpPr txBox="1">
            <a:spLocks/>
          </p:cNvSpPr>
          <p:nvPr/>
        </p:nvSpPr>
        <p:spPr>
          <a:xfrm>
            <a:off x="440097" y="3532793"/>
            <a:ext cx="8208603" cy="32026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szczepionka zawiera osłabione lub inaktywowane fragmenty patogenu </a:t>
            </a:r>
            <a:b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albo informację genetyczną pobudzającą organizm do produkcji antygenów 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układ immunologiczny „uczy się” rozpoznawać patogen i wytwarzać przeciwciała bez konieczności przechodzenia przez ciężką infekcję </a:t>
            </a:r>
            <a:b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narażenia na powikłania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przy przechorowaniu choroby nie jesteśmy w stanie przewidzieć jak ciężki będzie jej przebieg, czy pojawią się powikłania niebezpieczne </a:t>
            </a:r>
            <a:b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dla zdrowia a nawet życia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29359529-3D11-C7D2-A028-0A5D83646BF9}"/>
              </a:ext>
            </a:extLst>
          </p:cNvPr>
          <p:cNvSpPr txBox="1"/>
          <p:nvPr/>
        </p:nvSpPr>
        <p:spPr>
          <a:xfrm>
            <a:off x="440097" y="2780505"/>
            <a:ext cx="52050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Fakty: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764A1C4D-961D-B3C7-ADC8-DDC6481EFE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4" b="555"/>
          <a:stretch/>
        </p:blipFill>
        <p:spPr>
          <a:xfrm>
            <a:off x="8722035" y="2225320"/>
            <a:ext cx="3088640" cy="3086100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E8981691-5880-5102-D7DB-C16DF13A81E2}"/>
              </a:ext>
            </a:extLst>
          </p:cNvPr>
          <p:cNvSpPr txBox="1"/>
          <p:nvPr/>
        </p:nvSpPr>
        <p:spPr>
          <a:xfrm>
            <a:off x="8648700" y="5311420"/>
            <a:ext cx="314035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Ospa wietrzna | Źródło: Wikipedia.org</a:t>
            </a:r>
            <a:endParaRPr lang="pl-PL" sz="1200" dirty="0"/>
          </a:p>
        </p:txBody>
      </p:sp>
      <p:pic>
        <p:nvPicPr>
          <p:cNvPr id="9" name="Obraz 8" descr="Logotyp akcji Europejski Tydzień Zdrowia - promującej hasło Szczepienia chronią - zaufaj nauce!">
            <a:extLst>
              <a:ext uri="{FF2B5EF4-FFF2-40B4-BE49-F238E27FC236}">
                <a16:creationId xmlns:a16="http://schemas.microsoft.com/office/drawing/2014/main" id="{48E6F322-0F6C-0941-A8F3-CCDB39E4DA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555" y="236262"/>
            <a:ext cx="3251152" cy="81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0872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EB6E83-AAA4-BF7D-7D46-AC56646C2D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F1F7EEE6-4276-EE81-A704-5B1BA10000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10" name="Symbol zastępczy zawartości 2">
            <a:extLst>
              <a:ext uri="{FF2B5EF4-FFF2-40B4-BE49-F238E27FC236}">
                <a16:creationId xmlns:a16="http://schemas.microsoft.com/office/drawing/2014/main" id="{C250E949-0FC0-D8EC-8CC5-F908B61D7279}"/>
              </a:ext>
            </a:extLst>
          </p:cNvPr>
          <p:cNvSpPr txBox="1">
            <a:spLocks/>
          </p:cNvSpPr>
          <p:nvPr/>
        </p:nvSpPr>
        <p:spPr>
          <a:xfrm>
            <a:off x="3983525" y="2181566"/>
            <a:ext cx="8208475" cy="467643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18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Europie Zachodniej najmocniej została zapamiętana epidemia dżumy w latach 1347-1351. W gęściej zaludnionych  obszarach Europy, umieralność sięgała </a:t>
            </a:r>
            <a:br>
              <a:rPr lang="pl-PL" sz="18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18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niektórych grupach społecznych 60%.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18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kolejnych stuleciach pojawiało się w Europie i na świecie wiele epidemii bardzo groźnych chorób: ospy, dżumy i cholery, które wpływały na średnią długość życia, która jeszcze na początku XX wieku wynosiła 30 lat (!)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18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Pandemia grypy „hiszpanki” A(H1N1) zawleczona do Europy ze Stanów Zjednoczonych w ostatnim roku pierwszej Wojny Światowej. Szacunki dotyczące zgonów wahają się od 17 do 50 milionów.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18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Oprócz epidemii bardzo istotne były zachorowania endemiczne zależne od niskiego poziomu higieny osobistej i postępowania z nieczystościami: biegunki u dzieci, ale też zakażenia pokarmowe dorosłych, a wśród nich epidemie duru brzusznego i cholery.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18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Szczególny problem stanowiły związane z zakażeniami, okołoporodowe zgony niemowląt i matek oraz groźne choroby zakaźne wieku dziecięcego: błonica, krztusiec, odra i polio. </a:t>
            </a:r>
            <a:endParaRPr lang="pl-PL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57CC325F-47A4-C234-D02C-204EB6DD36E3}"/>
              </a:ext>
            </a:extLst>
          </p:cNvPr>
          <p:cNvSpPr txBox="1"/>
          <p:nvPr/>
        </p:nvSpPr>
        <p:spPr>
          <a:xfrm>
            <a:off x="3983525" y="1494550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Trochę historii…</a:t>
            </a:r>
          </a:p>
        </p:txBody>
      </p:sp>
      <p:pic>
        <p:nvPicPr>
          <p:cNvPr id="17" name="Obraz 16">
            <a:extLst>
              <a:ext uri="{FF2B5EF4-FFF2-40B4-BE49-F238E27FC236}">
                <a16:creationId xmlns:a16="http://schemas.microsoft.com/office/drawing/2014/main" id="{FF9C581D-B415-6E93-D8FE-80063B3739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1" t="2109" r="1583" b="2826"/>
          <a:stretch/>
        </p:blipFill>
        <p:spPr>
          <a:xfrm>
            <a:off x="425513" y="2197155"/>
            <a:ext cx="3331675" cy="3958238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2" name="Obraz 1" descr="Logotyp akcji Europejski Tydzień Zdrowia - promującej hasło Szczepienia chronią - zaufaj nauce!">
            <a:extLst>
              <a:ext uri="{FF2B5EF4-FFF2-40B4-BE49-F238E27FC236}">
                <a16:creationId xmlns:a16="http://schemas.microsoft.com/office/drawing/2014/main" id="{9D6602E1-4B7C-EC9D-68D1-627177CF6A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555" y="236262"/>
            <a:ext cx="3251152" cy="81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44000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7E737A-FF10-D633-88E0-C1ED46BA1C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 descr="Obraz zawierający zrzut ekranu, Grafika, krąg, design">
            <a:extLst>
              <a:ext uri="{FF2B5EF4-FFF2-40B4-BE49-F238E27FC236}">
                <a16:creationId xmlns:a16="http://schemas.microsoft.com/office/drawing/2014/main" id="{D7078CFA-E9DF-F792-F208-2C2D36BD4D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BC298CA-92CD-B201-4099-9CC09B354584}"/>
              </a:ext>
            </a:extLst>
          </p:cNvPr>
          <p:cNvSpPr txBox="1">
            <a:spLocks/>
          </p:cNvSpPr>
          <p:nvPr/>
        </p:nvSpPr>
        <p:spPr>
          <a:xfrm>
            <a:off x="436403" y="2168627"/>
            <a:ext cx="7865703" cy="9873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None/>
            </a:pPr>
            <a:r>
              <a:rPr lang="pl-PL" sz="19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Szczepionki zawierają toksyczną rtęć.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56612290-9E79-B771-416E-C0D3056E5588}"/>
              </a:ext>
            </a:extLst>
          </p:cNvPr>
          <p:cNvSpPr txBox="1"/>
          <p:nvPr/>
        </p:nvSpPr>
        <p:spPr>
          <a:xfrm>
            <a:off x="436403" y="1416338"/>
            <a:ext cx="52050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Mit:</a:t>
            </a:r>
          </a:p>
        </p:txBody>
      </p:sp>
      <p:sp>
        <p:nvSpPr>
          <p:cNvPr id="5" name="Symbol zastępczy zawartości 2">
            <a:extLst>
              <a:ext uri="{FF2B5EF4-FFF2-40B4-BE49-F238E27FC236}">
                <a16:creationId xmlns:a16="http://schemas.microsoft.com/office/drawing/2014/main" id="{60256A90-4479-DD13-F7AF-BAE3E55861D5}"/>
              </a:ext>
            </a:extLst>
          </p:cNvPr>
          <p:cNvSpPr txBox="1">
            <a:spLocks/>
          </p:cNvSpPr>
          <p:nvPr/>
        </p:nvSpPr>
        <p:spPr>
          <a:xfrm>
            <a:off x="436403" y="3615851"/>
            <a:ext cx="11352647" cy="28542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None/>
            </a:pPr>
            <a:r>
              <a:rPr lang="pl-PL" sz="19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jednej szczepionce używanej w Polsce – DTP (przeciw błonicy, tężcowi i krztuścowi) i jej odpowiednikach, </a:t>
            </a:r>
            <a:br>
              <a:rPr lang="pl-PL" sz="19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19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składzie występuje </a:t>
            </a:r>
            <a:r>
              <a:rPr lang="pl-PL" sz="19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Triomesal</a:t>
            </a:r>
            <a:r>
              <a:rPr lang="pl-PL" sz="19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pl-PL" sz="19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etylortęć</a:t>
            </a:r>
            <a:r>
              <a:rPr lang="pl-PL" sz="19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). Rtęć należy do grupy naturalnych pierwiastków występujących </a:t>
            </a:r>
            <a:br>
              <a:rPr lang="pl-PL" sz="19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19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skorupie ziemskiej, powietrzu, glebie i wodzie. Niektóre z bakterii występujących w środowisku mogą zmieniać rtęć nieorganiczną w organiczną (</a:t>
            </a:r>
            <a:r>
              <a:rPr lang="pl-PL" sz="19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metylortęć</a:t>
            </a:r>
            <a:r>
              <a:rPr lang="pl-PL" sz="19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), która przez łańcuch pokarmowy dostaje się do organizmów ryb, innych zwierząt i ludzi. Jeśli zgromadzi się w organizmie w dużym stężeniu, może spowodować uszkodzenie układu nerwowego (tzw. działanie neurotoksyczne). Zwykle o szkodliwym wpływie rtęci na organizm człowieka mówi się właśnie w kontekście </a:t>
            </a:r>
            <a:r>
              <a:rPr lang="pl-PL" sz="19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metylortęci</a:t>
            </a:r>
            <a:r>
              <a:rPr lang="pl-PL" sz="19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Należy jednak pamiętać, że </a:t>
            </a:r>
            <a:r>
              <a:rPr lang="pl-PL" sz="19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tiomersal</a:t>
            </a:r>
            <a:r>
              <a:rPr lang="pl-PL" sz="19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zawiera </a:t>
            </a:r>
            <a:r>
              <a:rPr lang="pl-PL" sz="19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etylortęć</a:t>
            </a:r>
            <a:r>
              <a:rPr lang="pl-PL" sz="19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a nie </a:t>
            </a:r>
            <a:r>
              <a:rPr lang="pl-PL" sz="19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metylortęć</a:t>
            </a:r>
            <a:r>
              <a:rPr lang="pl-PL" sz="19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pl-PL" sz="19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Etylortęć</a:t>
            </a:r>
            <a:r>
              <a:rPr lang="pl-PL" sz="19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nie gromadzi się w organizmie przy kolejnych szczepieniach w ilości toksycznej.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65B2DD38-4E9C-843E-F127-69796EC9557A}"/>
              </a:ext>
            </a:extLst>
          </p:cNvPr>
          <p:cNvSpPr txBox="1"/>
          <p:nvPr/>
        </p:nvSpPr>
        <p:spPr>
          <a:xfrm>
            <a:off x="436403" y="2863563"/>
            <a:ext cx="52050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Fakty:</a:t>
            </a:r>
          </a:p>
        </p:txBody>
      </p:sp>
      <p:pic>
        <p:nvPicPr>
          <p:cNvPr id="2" name="Obraz 1" descr="Logotyp akcji Europejski Tydzień Zdrowia - promującej hasło Szczepienia chronią - zaufaj nauce!">
            <a:extLst>
              <a:ext uri="{FF2B5EF4-FFF2-40B4-BE49-F238E27FC236}">
                <a16:creationId xmlns:a16="http://schemas.microsoft.com/office/drawing/2014/main" id="{193B8494-E2BF-A508-60F3-8A4DBC47D9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555" y="236262"/>
            <a:ext cx="3251152" cy="81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33264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63B1DB-6086-C0C7-CDDB-D3C38F6EB3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4F31E70D-ECE3-BBA9-DBE5-B84C7BDB08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2"/>
            <a:ext cx="12191997" cy="6857998"/>
          </a:xfrm>
          <a:prstGeom prst="rect">
            <a:avLst/>
          </a:prstGeom>
        </p:spPr>
      </p:pic>
      <p:sp>
        <p:nvSpPr>
          <p:cNvPr id="14" name="pole tekstowe 13">
            <a:extLst>
              <a:ext uri="{FF2B5EF4-FFF2-40B4-BE49-F238E27FC236}">
                <a16:creationId xmlns:a16="http://schemas.microsoft.com/office/drawing/2014/main" id="{ED6F765E-2284-D873-9D85-0C6986C23B5A}"/>
              </a:ext>
            </a:extLst>
          </p:cNvPr>
          <p:cNvSpPr txBox="1"/>
          <p:nvPr/>
        </p:nvSpPr>
        <p:spPr>
          <a:xfrm>
            <a:off x="757473" y="1829306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chemeClr val="bg1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Zgłoś dezinformację: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5919940-D248-FAD3-A5F8-D8709EE914E2}"/>
              </a:ext>
            </a:extLst>
          </p:cNvPr>
          <p:cNvSpPr txBox="1">
            <a:spLocks/>
          </p:cNvSpPr>
          <p:nvPr/>
        </p:nvSpPr>
        <p:spPr>
          <a:xfrm>
            <a:off x="757473" y="2729184"/>
            <a:ext cx="9358077" cy="3538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None/>
            </a:pPr>
            <a:r>
              <a:rPr lang="pl-PL" sz="20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Korzystając z formularza na stronie Państwowego Instytutu Badawczego NASK można  zgłosić treści o charakterze dezinformacyjnym, które za podstawowy cel swojego działania mają wprowadzenie w błąd użytkowników Internetu.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None/>
            </a:pPr>
            <a:endParaRPr lang="pl-PL" sz="2000" kern="1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None/>
            </a:pPr>
            <a:r>
              <a:rPr lang="pl-PL" sz="2000" b="1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https://www.zglos-dezinformacje.nask.pl/</a:t>
            </a:r>
            <a:endParaRPr lang="pl-PL" sz="2000" b="1" kern="1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None/>
            </a:pPr>
            <a:endParaRPr lang="pl-PL" sz="2000" b="1" kern="1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None/>
            </a:pPr>
            <a:r>
              <a:rPr lang="pl-PL" sz="20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Strona</a:t>
            </a:r>
            <a:r>
              <a:rPr lang="pl-PL" sz="2000" b="1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pl-PL" sz="2000" b="1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www.nask.pl/dezinfo</a:t>
            </a:r>
            <a:r>
              <a:rPr lang="pl-PL" sz="2000" b="1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20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kluczowy element kampanii na rzecz walki z dezinformacją</a:t>
            </a:r>
          </a:p>
        </p:txBody>
      </p:sp>
      <p:pic>
        <p:nvPicPr>
          <p:cNvPr id="2" name="Obraz 1" descr="Logotyp akcji Europejski Tydzień Zdrowia - promującej hasło Szczepienia chronią - zaufaj nauce!">
            <a:extLst>
              <a:ext uri="{FF2B5EF4-FFF2-40B4-BE49-F238E27FC236}">
                <a16:creationId xmlns:a16="http://schemas.microsoft.com/office/drawing/2014/main" id="{563A3C30-3B99-DC30-54C9-46BB7FC6EE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555" y="236262"/>
            <a:ext cx="3251152" cy="81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44342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DE7A86-6267-155F-A770-7476A54A9A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>
            <a:extLst>
              <a:ext uri="{FF2B5EF4-FFF2-40B4-BE49-F238E27FC236}">
                <a16:creationId xmlns:a16="http://schemas.microsoft.com/office/drawing/2014/main" id="{311A3DF5-9304-1B20-0A97-6E900408C2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7" cy="6857999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F5D52B49-440D-DE01-444C-4DB67BD3DC98}"/>
              </a:ext>
            </a:extLst>
          </p:cNvPr>
          <p:cNvSpPr txBox="1"/>
          <p:nvPr/>
        </p:nvSpPr>
        <p:spPr>
          <a:xfrm>
            <a:off x="593360" y="1875916"/>
            <a:ext cx="700854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Bibliografia:</a:t>
            </a:r>
          </a:p>
        </p:txBody>
      </p:sp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id="{188BD653-4D87-EC81-E7BF-F860BDB24579}"/>
              </a:ext>
            </a:extLst>
          </p:cNvPr>
          <p:cNvSpPr txBox="1">
            <a:spLocks/>
          </p:cNvSpPr>
          <p:nvPr/>
        </p:nvSpPr>
        <p:spPr>
          <a:xfrm>
            <a:off x="593360" y="2628203"/>
            <a:ext cx="10449290" cy="40773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Baumann-Popczyk A., Zieliński A., Choroby zakaźne, Program Profilaktyki GIS </a:t>
            </a:r>
            <a:r>
              <a:rPr lang="pl-PL" sz="20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roz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III, Warszawa 2023r., (praca niepublikowana)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Augustynowicz E., Kuchar E., 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https://szczepienia.pzh.gov.pl/wszystko-o-szczepieniach/jak-sie-bada-bezpieczenstwo-szczepionek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(dostęp 13.03.2025)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https://szczepienia.pzh.gov.pl/kroki-milowe-w-wakcynologii/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(dostęp 26.04.2025)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Rekomendacje dla Ministra Zdrowia w obszarze dostępu do szczepień ochronnych w cyklu </a:t>
            </a:r>
            <a:b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całego życia pacjenta w Polsce,  Grupę robocza ds. szczepień ochronnych w ramach </a:t>
            </a:r>
            <a:b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Rady Organizacji Pacjentów przy Ministrze Zdrowia, Warszawa 2024r.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https://nask.pl/dezinfo/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(dostęp 26.04.2025r.)</a:t>
            </a:r>
          </a:p>
        </p:txBody>
      </p:sp>
      <p:pic>
        <p:nvPicPr>
          <p:cNvPr id="3" name="Obraz 2" descr="Logotyp akcji Europejski Tydzień Zdrowia - promującej hasło Szczepienia chronią - zaufaj nauce!">
            <a:extLst>
              <a:ext uri="{FF2B5EF4-FFF2-40B4-BE49-F238E27FC236}">
                <a16:creationId xmlns:a16="http://schemas.microsoft.com/office/drawing/2014/main" id="{B244885D-FEFE-ED05-5593-3AB1A0E374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555" y="236262"/>
            <a:ext cx="3251152" cy="81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96882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4E587C-AE26-8DE1-2A32-316E8371CA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zrzut ekranu, Grafika, projekt graficzny, design">
            <a:extLst>
              <a:ext uri="{FF2B5EF4-FFF2-40B4-BE49-F238E27FC236}">
                <a16:creationId xmlns:a16="http://schemas.microsoft.com/office/drawing/2014/main" id="{F487C520-BD49-31DF-DAF1-3DAC8B4EEF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Obraz 3" descr="Logotyp akcji Europejski Tydzień Zdrowia - promującej hasło Szczepienia chronią - zaufaj nauce!">
            <a:extLst>
              <a:ext uri="{FF2B5EF4-FFF2-40B4-BE49-F238E27FC236}">
                <a16:creationId xmlns:a16="http://schemas.microsoft.com/office/drawing/2014/main" id="{EBCABCC6-889B-3714-4831-F769863137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55644" y="1995287"/>
            <a:ext cx="6680712" cy="1670177"/>
          </a:xfrm>
          <a:prstGeom prst="rect">
            <a:avLst/>
          </a:prstGeom>
        </p:spPr>
      </p:pic>
      <p:grpSp>
        <p:nvGrpSpPr>
          <p:cNvPr id="7" name="Grupa 6">
            <a:extLst>
              <a:ext uri="{FF2B5EF4-FFF2-40B4-BE49-F238E27FC236}">
                <a16:creationId xmlns:a16="http://schemas.microsoft.com/office/drawing/2014/main" id="{7703587B-F468-3935-6480-F389077E90CC}"/>
              </a:ext>
            </a:extLst>
          </p:cNvPr>
          <p:cNvGrpSpPr/>
          <p:nvPr/>
        </p:nvGrpSpPr>
        <p:grpSpPr>
          <a:xfrm>
            <a:off x="3266306" y="5383008"/>
            <a:ext cx="5677858" cy="928472"/>
            <a:chOff x="2036019" y="5370080"/>
            <a:chExt cx="6240120" cy="1020416"/>
          </a:xfrm>
        </p:grpSpPr>
        <p:pic>
          <p:nvPicPr>
            <p:cNvPr id="8" name="Obraz 7" descr="Logotyp Państwowej Inspekcji Sanitarnej z hasłem Chronimy zdrowie z myślą o przyszłości">
              <a:extLst>
                <a:ext uri="{FF2B5EF4-FFF2-40B4-BE49-F238E27FC236}">
                  <a16:creationId xmlns:a16="http://schemas.microsoft.com/office/drawing/2014/main" id="{DFB4C479-1332-6BEE-E873-C4EA2B29DFD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15861" y="5370080"/>
              <a:ext cx="4360278" cy="1020416"/>
            </a:xfrm>
            <a:prstGeom prst="rect">
              <a:avLst/>
            </a:prstGeom>
          </p:spPr>
        </p:pic>
        <p:pic>
          <p:nvPicPr>
            <p:cNvPr id="3" name="Obraz 2">
              <a:extLst>
                <a:ext uri="{FF2B5EF4-FFF2-40B4-BE49-F238E27FC236}">
                  <a16:creationId xmlns:a16="http://schemas.microsoft.com/office/drawing/2014/main" id="{4940B7E6-307E-7F28-EB8C-FF6C6AE35BA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6019" y="5508354"/>
              <a:ext cx="1591454" cy="7438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134830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2FBD7C-6924-D87E-985D-09B4DF02CC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zrzut ekranu, Grafika, krąg, design">
            <a:extLst>
              <a:ext uri="{FF2B5EF4-FFF2-40B4-BE49-F238E27FC236}">
                <a16:creationId xmlns:a16="http://schemas.microsoft.com/office/drawing/2014/main" id="{D5979C1C-3263-8F95-A4DF-5F7668E800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1A07DFC-5856-3526-919A-4A35CF8877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532" y="3886190"/>
            <a:ext cx="3778312" cy="1702027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None/>
            </a:pPr>
            <a:r>
              <a:rPr lang="pl-PL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1796</a:t>
            </a:r>
            <a:r>
              <a:rPr lang="pl-PL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None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Szczepionka eksperymentalna przeciw ospie prawdziwej (wirus krowianki)</a:t>
            </a:r>
            <a:br>
              <a:rPr lang="pl-PL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Edward </a:t>
            </a:r>
            <a:r>
              <a:rPr lang="pl-PL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Janner</a:t>
            </a:r>
            <a:r>
              <a:rPr lang="pl-PL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- początek szczepień ochronnych</a:t>
            </a:r>
            <a:endParaRPr lang="pl-PL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34BD955E-03A5-BDEC-C598-DC9CFC697F90}"/>
              </a:ext>
            </a:extLst>
          </p:cNvPr>
          <p:cNvSpPr txBox="1"/>
          <p:nvPr/>
        </p:nvSpPr>
        <p:spPr>
          <a:xfrm>
            <a:off x="838199" y="1728362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Kamienie milowe szczepień ochronnych </a:t>
            </a:r>
          </a:p>
        </p:txBody>
      </p:sp>
      <p:cxnSp>
        <p:nvCxnSpPr>
          <p:cNvPr id="4" name="Łącznik prosty 3">
            <a:extLst>
              <a:ext uri="{FF2B5EF4-FFF2-40B4-BE49-F238E27FC236}">
                <a16:creationId xmlns:a16="http://schemas.microsoft.com/office/drawing/2014/main" id="{94C2330F-5930-D7B1-B043-D4E540603199}"/>
              </a:ext>
            </a:extLst>
          </p:cNvPr>
          <p:cNvCxnSpPr>
            <a:cxnSpLocks/>
          </p:cNvCxnSpPr>
          <p:nvPr/>
        </p:nvCxnSpPr>
        <p:spPr>
          <a:xfrm>
            <a:off x="2027976" y="3342981"/>
            <a:ext cx="816622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Łącznik prosty 9">
            <a:extLst>
              <a:ext uri="{FF2B5EF4-FFF2-40B4-BE49-F238E27FC236}">
                <a16:creationId xmlns:a16="http://schemas.microsoft.com/office/drawing/2014/main" id="{8FB83599-4965-D7B2-C257-AB1C9F8FBDAC}"/>
              </a:ext>
            </a:extLst>
          </p:cNvPr>
          <p:cNvCxnSpPr/>
          <p:nvPr/>
        </p:nvCxnSpPr>
        <p:spPr>
          <a:xfrm>
            <a:off x="2317688" y="3202652"/>
            <a:ext cx="0" cy="280657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Łącznik prosty 11">
            <a:extLst>
              <a:ext uri="{FF2B5EF4-FFF2-40B4-BE49-F238E27FC236}">
                <a16:creationId xmlns:a16="http://schemas.microsoft.com/office/drawing/2014/main" id="{5BF4DA20-45E7-F7A4-76C6-203C7221627D}"/>
              </a:ext>
            </a:extLst>
          </p:cNvPr>
          <p:cNvCxnSpPr/>
          <p:nvPr/>
        </p:nvCxnSpPr>
        <p:spPr>
          <a:xfrm>
            <a:off x="6108071" y="3202652"/>
            <a:ext cx="0" cy="280657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Łącznik prosty 12">
            <a:extLst>
              <a:ext uri="{FF2B5EF4-FFF2-40B4-BE49-F238E27FC236}">
                <a16:creationId xmlns:a16="http://schemas.microsoft.com/office/drawing/2014/main" id="{87C6BDDF-4BB9-792A-0502-805C8F9AB5AE}"/>
              </a:ext>
            </a:extLst>
          </p:cNvPr>
          <p:cNvCxnSpPr/>
          <p:nvPr/>
        </p:nvCxnSpPr>
        <p:spPr>
          <a:xfrm>
            <a:off x="9886383" y="3202652"/>
            <a:ext cx="0" cy="280657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Symbol zastępczy zawartości 2">
            <a:extLst>
              <a:ext uri="{FF2B5EF4-FFF2-40B4-BE49-F238E27FC236}">
                <a16:creationId xmlns:a16="http://schemas.microsoft.com/office/drawing/2014/main" id="{3088590F-E22F-9A29-E8A6-558E82579170}"/>
              </a:ext>
            </a:extLst>
          </p:cNvPr>
          <p:cNvSpPr txBox="1">
            <a:spLocks/>
          </p:cNvSpPr>
          <p:nvPr/>
        </p:nvSpPr>
        <p:spPr>
          <a:xfrm>
            <a:off x="4206843" y="3886190"/>
            <a:ext cx="3778312" cy="27613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1879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pierwsza szczepionka </a:t>
            </a:r>
            <a:b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wytworzona sztucznie przez człowieka (Ludwik Pasteur) - przeciwko cholerze kurcząt</a:t>
            </a:r>
          </a:p>
        </p:txBody>
      </p:sp>
      <p:sp>
        <p:nvSpPr>
          <p:cNvPr id="18" name="Symbol zastępczy zawartości 2">
            <a:extLst>
              <a:ext uri="{FF2B5EF4-FFF2-40B4-BE49-F238E27FC236}">
                <a16:creationId xmlns:a16="http://schemas.microsoft.com/office/drawing/2014/main" id="{ACC29121-D1B2-AE67-682B-D03857A6765D}"/>
              </a:ext>
            </a:extLst>
          </p:cNvPr>
          <p:cNvSpPr txBox="1">
            <a:spLocks/>
          </p:cNvSpPr>
          <p:nvPr/>
        </p:nvSpPr>
        <p:spPr>
          <a:xfrm>
            <a:off x="7985155" y="3881663"/>
            <a:ext cx="3778312" cy="17020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1881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szczepionka </a:t>
            </a:r>
            <a:b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przeciw wąglikowi</a:t>
            </a:r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id="{325BEC76-78AC-BEF0-A2F3-81E1FD7008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1" t="2109" r="1583" b="2826"/>
          <a:stretch/>
        </p:blipFill>
        <p:spPr>
          <a:xfrm>
            <a:off x="12584318" y="1971782"/>
            <a:ext cx="2559203" cy="3040493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2" name="Obraz 1" descr="Logotyp akcji Europejski Tydzień Zdrowia - promującej hasło Szczepienia chronią - zaufaj nauce!">
            <a:extLst>
              <a:ext uri="{FF2B5EF4-FFF2-40B4-BE49-F238E27FC236}">
                <a16:creationId xmlns:a16="http://schemas.microsoft.com/office/drawing/2014/main" id="{D4E6EC27-B61C-5708-6BCE-985B30F568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555" y="236262"/>
            <a:ext cx="3251152" cy="81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4888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8218B9-5518-0D42-0FBB-859C7E2F63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D977332F-3E6B-818E-21FA-E66DA5E5DD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30E3264-22D2-BD55-C0BA-5C47174C38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532" y="3886190"/>
            <a:ext cx="3778312" cy="1702027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None/>
            </a:pPr>
            <a:r>
              <a:rPr lang="pl-PL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1885</a:t>
            </a:r>
            <a:r>
              <a:rPr lang="pl-PL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None/>
            </a:pPr>
            <a:r>
              <a:rPr lang="pl-PL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szczepionka </a:t>
            </a:r>
            <a:br>
              <a:rPr lang="pl-PL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przeciwko wściekliźnie</a:t>
            </a:r>
            <a:endParaRPr lang="pl-PL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67D20C3B-7E05-63EF-E972-D77E30FAF356}"/>
              </a:ext>
            </a:extLst>
          </p:cNvPr>
          <p:cNvSpPr txBox="1"/>
          <p:nvPr/>
        </p:nvSpPr>
        <p:spPr>
          <a:xfrm>
            <a:off x="838199" y="1728362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Kamienie milowe szczepień ochronnych </a:t>
            </a:r>
          </a:p>
        </p:txBody>
      </p:sp>
      <p:cxnSp>
        <p:nvCxnSpPr>
          <p:cNvPr id="4" name="Łącznik prosty 3">
            <a:extLst>
              <a:ext uri="{FF2B5EF4-FFF2-40B4-BE49-F238E27FC236}">
                <a16:creationId xmlns:a16="http://schemas.microsoft.com/office/drawing/2014/main" id="{428C4F76-FC35-C396-E17E-212C41D40B20}"/>
              </a:ext>
            </a:extLst>
          </p:cNvPr>
          <p:cNvCxnSpPr>
            <a:cxnSpLocks/>
          </p:cNvCxnSpPr>
          <p:nvPr/>
        </p:nvCxnSpPr>
        <p:spPr>
          <a:xfrm>
            <a:off x="2027976" y="3342981"/>
            <a:ext cx="816622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Łącznik prosty 9">
            <a:extLst>
              <a:ext uri="{FF2B5EF4-FFF2-40B4-BE49-F238E27FC236}">
                <a16:creationId xmlns:a16="http://schemas.microsoft.com/office/drawing/2014/main" id="{D3EB22E5-6056-1F06-3C5B-01F019F1350E}"/>
              </a:ext>
            </a:extLst>
          </p:cNvPr>
          <p:cNvCxnSpPr/>
          <p:nvPr/>
        </p:nvCxnSpPr>
        <p:spPr>
          <a:xfrm>
            <a:off x="2317688" y="3202652"/>
            <a:ext cx="0" cy="280657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Łącznik prosty 11">
            <a:extLst>
              <a:ext uri="{FF2B5EF4-FFF2-40B4-BE49-F238E27FC236}">
                <a16:creationId xmlns:a16="http://schemas.microsoft.com/office/drawing/2014/main" id="{DE365DA7-3335-79D9-6C91-C78B1AFED40C}"/>
              </a:ext>
            </a:extLst>
          </p:cNvPr>
          <p:cNvCxnSpPr/>
          <p:nvPr/>
        </p:nvCxnSpPr>
        <p:spPr>
          <a:xfrm>
            <a:off x="6108071" y="3202652"/>
            <a:ext cx="0" cy="280657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Łącznik prosty 12">
            <a:extLst>
              <a:ext uri="{FF2B5EF4-FFF2-40B4-BE49-F238E27FC236}">
                <a16:creationId xmlns:a16="http://schemas.microsoft.com/office/drawing/2014/main" id="{96B09E63-9934-C367-9A38-B63C6DE49ECB}"/>
              </a:ext>
            </a:extLst>
          </p:cNvPr>
          <p:cNvCxnSpPr/>
          <p:nvPr/>
        </p:nvCxnSpPr>
        <p:spPr>
          <a:xfrm>
            <a:off x="9886383" y="3202652"/>
            <a:ext cx="0" cy="280657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Symbol zastępczy zawartości 2">
            <a:extLst>
              <a:ext uri="{FF2B5EF4-FFF2-40B4-BE49-F238E27FC236}">
                <a16:creationId xmlns:a16="http://schemas.microsoft.com/office/drawing/2014/main" id="{956DB389-0EB8-1E3F-3DCC-DBD3A52F457F}"/>
              </a:ext>
            </a:extLst>
          </p:cNvPr>
          <p:cNvSpPr txBox="1">
            <a:spLocks/>
          </p:cNvSpPr>
          <p:nvPr/>
        </p:nvSpPr>
        <p:spPr>
          <a:xfrm>
            <a:off x="4206843" y="3886190"/>
            <a:ext cx="3778312" cy="27613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1890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pierwsze podanie </a:t>
            </a:r>
            <a:b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surowicy przeciwko </a:t>
            </a:r>
            <a:b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błonicy</a:t>
            </a:r>
          </a:p>
        </p:txBody>
      </p:sp>
      <p:sp>
        <p:nvSpPr>
          <p:cNvPr id="18" name="Symbol zastępczy zawartości 2">
            <a:extLst>
              <a:ext uri="{FF2B5EF4-FFF2-40B4-BE49-F238E27FC236}">
                <a16:creationId xmlns:a16="http://schemas.microsoft.com/office/drawing/2014/main" id="{FAB6FE01-715D-B134-0778-3EE3E9EE3D2D}"/>
              </a:ext>
            </a:extLst>
          </p:cNvPr>
          <p:cNvSpPr txBox="1">
            <a:spLocks/>
          </p:cNvSpPr>
          <p:nvPr/>
        </p:nvSpPr>
        <p:spPr>
          <a:xfrm>
            <a:off x="7985155" y="3881663"/>
            <a:ext cx="3778312" cy="17020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1892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szczepionka przeciw cholerze </a:t>
            </a:r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id="{CB2C9691-5418-F180-CD95-C3F2D5D480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1" t="2109" r="1583" b="2826"/>
          <a:stretch/>
        </p:blipFill>
        <p:spPr>
          <a:xfrm>
            <a:off x="12584318" y="1971782"/>
            <a:ext cx="2559203" cy="3040493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2" name="Obraz 1" descr="Logotyp akcji Europejski Tydzień Zdrowia - promującej hasło Szczepienia chronią - zaufaj nauce!">
            <a:extLst>
              <a:ext uri="{FF2B5EF4-FFF2-40B4-BE49-F238E27FC236}">
                <a16:creationId xmlns:a16="http://schemas.microsoft.com/office/drawing/2014/main" id="{4EFFD744-F1E2-B8A7-CB7D-6FF4E0510D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555" y="236262"/>
            <a:ext cx="3251152" cy="81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6302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2D9D3E-5FFD-5449-1C04-33625D8390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2838A15F-05FC-3F5D-3A52-80C647A4CB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7" cy="6857999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B9EE383-5CA3-A129-72BD-9FFCE1D54D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532" y="3886190"/>
            <a:ext cx="1825779" cy="2342594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None/>
            </a:pPr>
            <a:r>
              <a:rPr lang="pl-PL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1943</a:t>
            </a:r>
            <a:r>
              <a:rPr lang="pl-PL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None/>
            </a:pPr>
            <a:r>
              <a:rPr lang="pl-PL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pierwsza szczepionka skojarzona </a:t>
            </a:r>
            <a:br>
              <a:rPr lang="pl-PL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(DTP)</a:t>
            </a:r>
            <a:endParaRPr lang="pl-PL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233FD388-8E65-85EA-B3FC-A8DA5578717D}"/>
              </a:ext>
            </a:extLst>
          </p:cNvPr>
          <p:cNvSpPr txBox="1"/>
          <p:nvPr/>
        </p:nvSpPr>
        <p:spPr>
          <a:xfrm>
            <a:off x="838199" y="1728362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Kamienie milowe szczepień ochronnych </a:t>
            </a:r>
          </a:p>
        </p:txBody>
      </p:sp>
      <p:cxnSp>
        <p:nvCxnSpPr>
          <p:cNvPr id="4" name="Łącznik prosty 3">
            <a:extLst>
              <a:ext uri="{FF2B5EF4-FFF2-40B4-BE49-F238E27FC236}">
                <a16:creationId xmlns:a16="http://schemas.microsoft.com/office/drawing/2014/main" id="{2122EDA3-5E12-8FBF-102B-6504678DDFA6}"/>
              </a:ext>
            </a:extLst>
          </p:cNvPr>
          <p:cNvCxnSpPr>
            <a:cxnSpLocks/>
          </p:cNvCxnSpPr>
          <p:nvPr/>
        </p:nvCxnSpPr>
        <p:spPr>
          <a:xfrm>
            <a:off x="208230" y="3342981"/>
            <a:ext cx="1176950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Łącznik prosty 9">
            <a:extLst>
              <a:ext uri="{FF2B5EF4-FFF2-40B4-BE49-F238E27FC236}">
                <a16:creationId xmlns:a16="http://schemas.microsoft.com/office/drawing/2014/main" id="{E2901AEE-C279-5B64-10AA-8D333BABCCE8}"/>
              </a:ext>
            </a:extLst>
          </p:cNvPr>
          <p:cNvCxnSpPr/>
          <p:nvPr/>
        </p:nvCxnSpPr>
        <p:spPr>
          <a:xfrm>
            <a:off x="1403288" y="3202652"/>
            <a:ext cx="0" cy="280657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Łącznik prosty 11">
            <a:extLst>
              <a:ext uri="{FF2B5EF4-FFF2-40B4-BE49-F238E27FC236}">
                <a16:creationId xmlns:a16="http://schemas.microsoft.com/office/drawing/2014/main" id="{AC0A0441-B743-8767-5941-2D43E28C339C}"/>
              </a:ext>
            </a:extLst>
          </p:cNvPr>
          <p:cNvCxnSpPr/>
          <p:nvPr/>
        </p:nvCxnSpPr>
        <p:spPr>
          <a:xfrm>
            <a:off x="3292443" y="3202652"/>
            <a:ext cx="0" cy="280657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Obraz 18">
            <a:extLst>
              <a:ext uri="{FF2B5EF4-FFF2-40B4-BE49-F238E27FC236}">
                <a16:creationId xmlns:a16="http://schemas.microsoft.com/office/drawing/2014/main" id="{350226A9-80A5-47D7-3AAF-A3E74FA948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1" t="2109" r="1583" b="2826"/>
          <a:stretch/>
        </p:blipFill>
        <p:spPr>
          <a:xfrm>
            <a:off x="12584318" y="1971782"/>
            <a:ext cx="2559203" cy="3040493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cxnSp>
        <p:nvCxnSpPr>
          <p:cNvPr id="9" name="Łącznik prosty 8">
            <a:extLst>
              <a:ext uri="{FF2B5EF4-FFF2-40B4-BE49-F238E27FC236}">
                <a16:creationId xmlns:a16="http://schemas.microsoft.com/office/drawing/2014/main" id="{B9301C73-7347-1B6F-8F0C-3676C2A24C06}"/>
              </a:ext>
            </a:extLst>
          </p:cNvPr>
          <p:cNvCxnSpPr/>
          <p:nvPr/>
        </p:nvCxnSpPr>
        <p:spPr>
          <a:xfrm>
            <a:off x="5149914" y="3202652"/>
            <a:ext cx="0" cy="280657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Łącznik prosty 13">
            <a:extLst>
              <a:ext uri="{FF2B5EF4-FFF2-40B4-BE49-F238E27FC236}">
                <a16:creationId xmlns:a16="http://schemas.microsoft.com/office/drawing/2014/main" id="{66A76C4C-2A4C-13D5-2ADD-624EAC111217}"/>
              </a:ext>
            </a:extLst>
          </p:cNvPr>
          <p:cNvCxnSpPr/>
          <p:nvPr/>
        </p:nvCxnSpPr>
        <p:spPr>
          <a:xfrm>
            <a:off x="7039069" y="3202652"/>
            <a:ext cx="0" cy="280657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Łącznik prosty 14">
            <a:extLst>
              <a:ext uri="{FF2B5EF4-FFF2-40B4-BE49-F238E27FC236}">
                <a16:creationId xmlns:a16="http://schemas.microsoft.com/office/drawing/2014/main" id="{68FFE6A0-A417-5DF2-8E30-249F980ACFF5}"/>
              </a:ext>
            </a:extLst>
          </p:cNvPr>
          <p:cNvCxnSpPr/>
          <p:nvPr/>
        </p:nvCxnSpPr>
        <p:spPr>
          <a:xfrm>
            <a:off x="9159091" y="3202652"/>
            <a:ext cx="0" cy="280657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Łącznik prosty 15">
            <a:extLst>
              <a:ext uri="{FF2B5EF4-FFF2-40B4-BE49-F238E27FC236}">
                <a16:creationId xmlns:a16="http://schemas.microsoft.com/office/drawing/2014/main" id="{14E28FC7-1404-5A76-6C65-75FD19427BF0}"/>
              </a:ext>
            </a:extLst>
          </p:cNvPr>
          <p:cNvCxnSpPr/>
          <p:nvPr/>
        </p:nvCxnSpPr>
        <p:spPr>
          <a:xfrm>
            <a:off x="11048246" y="3202652"/>
            <a:ext cx="0" cy="280657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Symbol zastępczy zawartości 2">
            <a:extLst>
              <a:ext uri="{FF2B5EF4-FFF2-40B4-BE49-F238E27FC236}">
                <a16:creationId xmlns:a16="http://schemas.microsoft.com/office/drawing/2014/main" id="{EBD8A413-1569-0099-43A5-B9906AD194C7}"/>
              </a:ext>
            </a:extLst>
          </p:cNvPr>
          <p:cNvSpPr txBox="1">
            <a:spLocks/>
          </p:cNvSpPr>
          <p:nvPr/>
        </p:nvSpPr>
        <p:spPr>
          <a:xfrm>
            <a:off x="2379553" y="3881662"/>
            <a:ext cx="1825779" cy="26458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1945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pierwsza szczepienia przeciw grypie ludności cywilnej</a:t>
            </a:r>
            <a:endParaRPr lang="pl-PL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Symbol zastępczy zawartości 2">
            <a:extLst>
              <a:ext uri="{FF2B5EF4-FFF2-40B4-BE49-F238E27FC236}">
                <a16:creationId xmlns:a16="http://schemas.microsoft.com/office/drawing/2014/main" id="{4633B777-D07F-BE3C-3317-04672C68397C}"/>
              </a:ext>
            </a:extLst>
          </p:cNvPr>
          <p:cNvSpPr txBox="1">
            <a:spLocks/>
          </p:cNvSpPr>
          <p:nvPr/>
        </p:nvSpPr>
        <p:spPr>
          <a:xfrm>
            <a:off x="4205332" y="3888440"/>
            <a:ext cx="1825779" cy="26458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1950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szczepionka przeciw polio (Hilary Koprowski)</a:t>
            </a:r>
            <a:endParaRPr lang="pl-PL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Symbol zastępczy zawartości 2">
            <a:extLst>
              <a:ext uri="{FF2B5EF4-FFF2-40B4-BE49-F238E27FC236}">
                <a16:creationId xmlns:a16="http://schemas.microsoft.com/office/drawing/2014/main" id="{4BD1D338-1875-F24E-83A8-6EFF4A8D15FB}"/>
              </a:ext>
            </a:extLst>
          </p:cNvPr>
          <p:cNvSpPr txBox="1">
            <a:spLocks/>
          </p:cNvSpPr>
          <p:nvPr/>
        </p:nvSpPr>
        <p:spPr>
          <a:xfrm>
            <a:off x="6156353" y="3883912"/>
            <a:ext cx="1825779" cy="26458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1954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szczepionka przeciwko różyczce</a:t>
            </a:r>
            <a:endParaRPr lang="pl-PL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Symbol zastępczy zawartości 2">
            <a:extLst>
              <a:ext uri="{FF2B5EF4-FFF2-40B4-BE49-F238E27FC236}">
                <a16:creationId xmlns:a16="http://schemas.microsoft.com/office/drawing/2014/main" id="{FDF759C6-283D-F5B9-7500-7CF99DC77DD1}"/>
              </a:ext>
            </a:extLst>
          </p:cNvPr>
          <p:cNvSpPr txBox="1">
            <a:spLocks/>
          </p:cNvSpPr>
          <p:nvPr/>
        </p:nvSpPr>
        <p:spPr>
          <a:xfrm>
            <a:off x="8198665" y="3898871"/>
            <a:ext cx="1825779" cy="26458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1964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szczepionka przeciwko odrze</a:t>
            </a:r>
            <a:endParaRPr lang="pl-PL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Symbol zastępczy zawartości 2">
            <a:extLst>
              <a:ext uri="{FF2B5EF4-FFF2-40B4-BE49-F238E27FC236}">
                <a16:creationId xmlns:a16="http://schemas.microsoft.com/office/drawing/2014/main" id="{D752A808-AC22-94B0-5742-2FD30C9154D0}"/>
              </a:ext>
            </a:extLst>
          </p:cNvPr>
          <p:cNvSpPr txBox="1">
            <a:spLocks/>
          </p:cNvSpPr>
          <p:nvPr/>
        </p:nvSpPr>
        <p:spPr>
          <a:xfrm>
            <a:off x="10149686" y="3894343"/>
            <a:ext cx="1825779" cy="26458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1967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szczepionka przeciwko różyczce</a:t>
            </a:r>
            <a:endParaRPr lang="pl-PL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Obraz 1" descr="Logotyp akcji Europejski Tydzień Zdrowia - promującej hasło Szczepienia chronią - zaufaj nauce!">
            <a:extLst>
              <a:ext uri="{FF2B5EF4-FFF2-40B4-BE49-F238E27FC236}">
                <a16:creationId xmlns:a16="http://schemas.microsoft.com/office/drawing/2014/main" id="{48E72558-3C60-CF93-81F5-0AB12C8B2D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555" y="236262"/>
            <a:ext cx="3251152" cy="81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6417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B29143-2527-840D-528D-181FB7627A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2FCE295C-EC62-9BA9-9F80-766EE18C38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7" cy="6857998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33B2E2C-33D7-B057-99B2-49AB01DC04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3886190"/>
            <a:ext cx="1825779" cy="2342594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None/>
            </a:pPr>
            <a:r>
              <a:rPr lang="pl-PL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1968</a:t>
            </a:r>
            <a:r>
              <a:rPr lang="pl-PL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None/>
            </a:pPr>
            <a:r>
              <a:rPr lang="pl-PL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szczepionka przeciw </a:t>
            </a:r>
            <a:r>
              <a:rPr lang="pl-PL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meningogokom</a:t>
            </a:r>
            <a:r>
              <a:rPr lang="pl-PL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typu C</a:t>
            </a:r>
            <a:endParaRPr lang="pl-PL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14E704F2-D3DD-5800-75AA-386E462C5064}"/>
              </a:ext>
            </a:extLst>
          </p:cNvPr>
          <p:cNvSpPr txBox="1"/>
          <p:nvPr/>
        </p:nvSpPr>
        <p:spPr>
          <a:xfrm>
            <a:off x="838199" y="1728362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Kamienie milowe szczepień ochronnych </a:t>
            </a:r>
          </a:p>
        </p:txBody>
      </p:sp>
      <p:cxnSp>
        <p:nvCxnSpPr>
          <p:cNvPr id="4" name="Łącznik prosty 3">
            <a:extLst>
              <a:ext uri="{FF2B5EF4-FFF2-40B4-BE49-F238E27FC236}">
                <a16:creationId xmlns:a16="http://schemas.microsoft.com/office/drawing/2014/main" id="{3C896324-246B-8B22-E673-DE9F3402E90B}"/>
              </a:ext>
            </a:extLst>
          </p:cNvPr>
          <p:cNvCxnSpPr>
            <a:cxnSpLocks/>
          </p:cNvCxnSpPr>
          <p:nvPr/>
        </p:nvCxnSpPr>
        <p:spPr>
          <a:xfrm>
            <a:off x="208230" y="3342981"/>
            <a:ext cx="1176950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Łącznik prosty 9">
            <a:extLst>
              <a:ext uri="{FF2B5EF4-FFF2-40B4-BE49-F238E27FC236}">
                <a16:creationId xmlns:a16="http://schemas.microsoft.com/office/drawing/2014/main" id="{975C95D6-6BB9-F0B4-B9AD-406296B277F6}"/>
              </a:ext>
            </a:extLst>
          </p:cNvPr>
          <p:cNvCxnSpPr>
            <a:cxnSpLocks/>
          </p:cNvCxnSpPr>
          <p:nvPr/>
        </p:nvCxnSpPr>
        <p:spPr>
          <a:xfrm>
            <a:off x="974756" y="3202652"/>
            <a:ext cx="0" cy="280657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Łącznik prosty 11">
            <a:extLst>
              <a:ext uri="{FF2B5EF4-FFF2-40B4-BE49-F238E27FC236}">
                <a16:creationId xmlns:a16="http://schemas.microsoft.com/office/drawing/2014/main" id="{4C263C58-44D2-56EB-95F3-2D3850D68DE1}"/>
              </a:ext>
            </a:extLst>
          </p:cNvPr>
          <p:cNvCxnSpPr>
            <a:cxnSpLocks/>
          </p:cNvCxnSpPr>
          <p:nvPr/>
        </p:nvCxnSpPr>
        <p:spPr>
          <a:xfrm>
            <a:off x="2647378" y="3202652"/>
            <a:ext cx="0" cy="280657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Łącznik prosty 8">
            <a:extLst>
              <a:ext uri="{FF2B5EF4-FFF2-40B4-BE49-F238E27FC236}">
                <a16:creationId xmlns:a16="http://schemas.microsoft.com/office/drawing/2014/main" id="{2DE385B5-DE96-416D-4363-57C66D04DA62}"/>
              </a:ext>
            </a:extLst>
          </p:cNvPr>
          <p:cNvCxnSpPr>
            <a:cxnSpLocks/>
          </p:cNvCxnSpPr>
          <p:nvPr/>
        </p:nvCxnSpPr>
        <p:spPr>
          <a:xfrm>
            <a:off x="4365284" y="3202652"/>
            <a:ext cx="0" cy="280657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Łącznik prosty 13">
            <a:extLst>
              <a:ext uri="{FF2B5EF4-FFF2-40B4-BE49-F238E27FC236}">
                <a16:creationId xmlns:a16="http://schemas.microsoft.com/office/drawing/2014/main" id="{316236E0-6B7E-08F0-CED0-77291CAD5C56}"/>
              </a:ext>
            </a:extLst>
          </p:cNvPr>
          <p:cNvCxnSpPr>
            <a:cxnSpLocks/>
          </p:cNvCxnSpPr>
          <p:nvPr/>
        </p:nvCxnSpPr>
        <p:spPr>
          <a:xfrm>
            <a:off x="6065826" y="3202652"/>
            <a:ext cx="0" cy="280657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Łącznik prosty 14">
            <a:extLst>
              <a:ext uri="{FF2B5EF4-FFF2-40B4-BE49-F238E27FC236}">
                <a16:creationId xmlns:a16="http://schemas.microsoft.com/office/drawing/2014/main" id="{A95F69DC-B033-C8D5-FBAA-F03CF360CE2E}"/>
              </a:ext>
            </a:extLst>
          </p:cNvPr>
          <p:cNvCxnSpPr>
            <a:cxnSpLocks/>
          </p:cNvCxnSpPr>
          <p:nvPr/>
        </p:nvCxnSpPr>
        <p:spPr>
          <a:xfrm>
            <a:off x="7766379" y="3202652"/>
            <a:ext cx="0" cy="280657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Łącznik prosty 15">
            <a:extLst>
              <a:ext uri="{FF2B5EF4-FFF2-40B4-BE49-F238E27FC236}">
                <a16:creationId xmlns:a16="http://schemas.microsoft.com/office/drawing/2014/main" id="{28272CD5-D133-F44E-4CCA-A0BFA8976433}"/>
              </a:ext>
            </a:extLst>
          </p:cNvPr>
          <p:cNvCxnSpPr>
            <a:cxnSpLocks/>
          </p:cNvCxnSpPr>
          <p:nvPr/>
        </p:nvCxnSpPr>
        <p:spPr>
          <a:xfrm>
            <a:off x="9530291" y="3202652"/>
            <a:ext cx="0" cy="280657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Symbol zastępczy zawartości 2">
            <a:extLst>
              <a:ext uri="{FF2B5EF4-FFF2-40B4-BE49-F238E27FC236}">
                <a16:creationId xmlns:a16="http://schemas.microsoft.com/office/drawing/2014/main" id="{88EF186E-631C-77E8-6444-F4A46D6BA45E}"/>
              </a:ext>
            </a:extLst>
          </p:cNvPr>
          <p:cNvSpPr txBox="1">
            <a:spLocks/>
          </p:cNvSpPr>
          <p:nvPr/>
        </p:nvSpPr>
        <p:spPr>
          <a:xfrm>
            <a:off x="1734488" y="3881662"/>
            <a:ext cx="1825779" cy="26458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1979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szczepionka przeciw </a:t>
            </a:r>
            <a:b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WZW A</a:t>
            </a:r>
            <a:endParaRPr lang="pl-PL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Symbol zastępczy zawartości 2">
            <a:extLst>
              <a:ext uri="{FF2B5EF4-FFF2-40B4-BE49-F238E27FC236}">
                <a16:creationId xmlns:a16="http://schemas.microsoft.com/office/drawing/2014/main" id="{9F3FDF49-7082-0D15-EA94-C25DE3F909CF}"/>
              </a:ext>
            </a:extLst>
          </p:cNvPr>
          <p:cNvSpPr txBox="1">
            <a:spLocks/>
          </p:cNvSpPr>
          <p:nvPr/>
        </p:nvSpPr>
        <p:spPr>
          <a:xfrm>
            <a:off x="3420702" y="3888440"/>
            <a:ext cx="1825779" cy="26458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1981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szczepionka przeciw</a:t>
            </a:r>
            <a:b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WZW B</a:t>
            </a:r>
            <a:endParaRPr lang="pl-PL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Symbol zastępczy zawartości 2">
            <a:extLst>
              <a:ext uri="{FF2B5EF4-FFF2-40B4-BE49-F238E27FC236}">
                <a16:creationId xmlns:a16="http://schemas.microsoft.com/office/drawing/2014/main" id="{497DB7EB-54BB-C133-90F9-16FB9A7E91CC}"/>
              </a:ext>
            </a:extLst>
          </p:cNvPr>
          <p:cNvSpPr txBox="1">
            <a:spLocks/>
          </p:cNvSpPr>
          <p:nvPr/>
        </p:nvSpPr>
        <p:spPr>
          <a:xfrm>
            <a:off x="5183110" y="3883912"/>
            <a:ext cx="1825779" cy="26458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1985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szczepionka przeciw </a:t>
            </a:r>
            <a:r>
              <a:rPr lang="pl-PL" sz="20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Haemopfilus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20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influenzae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typu B (</a:t>
            </a:r>
            <a:r>
              <a:rPr lang="pl-PL" sz="20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HiB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pl-PL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Symbol zastępczy zawartości 2">
            <a:extLst>
              <a:ext uri="{FF2B5EF4-FFF2-40B4-BE49-F238E27FC236}">
                <a16:creationId xmlns:a16="http://schemas.microsoft.com/office/drawing/2014/main" id="{192948FA-F20C-27B6-C936-A6B70D6F3513}"/>
              </a:ext>
            </a:extLst>
          </p:cNvPr>
          <p:cNvSpPr txBox="1">
            <a:spLocks/>
          </p:cNvSpPr>
          <p:nvPr/>
        </p:nvSpPr>
        <p:spPr>
          <a:xfrm>
            <a:off x="6805953" y="3898871"/>
            <a:ext cx="1825779" cy="26458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2006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szczepionka przeciw </a:t>
            </a:r>
            <a:b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przeciw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HPV</a:t>
            </a:r>
            <a:endParaRPr lang="pl-PL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Symbol zastępczy zawartości 2">
            <a:extLst>
              <a:ext uri="{FF2B5EF4-FFF2-40B4-BE49-F238E27FC236}">
                <a16:creationId xmlns:a16="http://schemas.microsoft.com/office/drawing/2014/main" id="{356C2303-DE7E-32E1-AA49-345D3E97ACBB}"/>
              </a:ext>
            </a:extLst>
          </p:cNvPr>
          <p:cNvSpPr txBox="1">
            <a:spLocks/>
          </p:cNvSpPr>
          <p:nvPr/>
        </p:nvSpPr>
        <p:spPr>
          <a:xfrm>
            <a:off x="8631731" y="3894343"/>
            <a:ext cx="1825779" cy="296365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2016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zastąpienie żywej szczepionki przeciw </a:t>
            </a:r>
            <a:r>
              <a:rPr lang="pl-PL" sz="20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poliomyelitis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szczepionką inaktywowaną</a:t>
            </a:r>
            <a:endParaRPr lang="pl-PL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" name="Łącznik prosty 1">
            <a:extLst>
              <a:ext uri="{FF2B5EF4-FFF2-40B4-BE49-F238E27FC236}">
                <a16:creationId xmlns:a16="http://schemas.microsoft.com/office/drawing/2014/main" id="{0993AF65-B0ED-292E-6AA7-FD7FE2F71D32}"/>
              </a:ext>
            </a:extLst>
          </p:cNvPr>
          <p:cNvCxnSpPr>
            <a:cxnSpLocks/>
          </p:cNvCxnSpPr>
          <p:nvPr/>
        </p:nvCxnSpPr>
        <p:spPr>
          <a:xfrm>
            <a:off x="11269306" y="3196749"/>
            <a:ext cx="0" cy="280657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Symbol zastępczy zawartości 2">
            <a:extLst>
              <a:ext uri="{FF2B5EF4-FFF2-40B4-BE49-F238E27FC236}">
                <a16:creationId xmlns:a16="http://schemas.microsoft.com/office/drawing/2014/main" id="{AB585604-9A83-7F9F-ECCF-CE10515D5A71}"/>
              </a:ext>
            </a:extLst>
          </p:cNvPr>
          <p:cNvSpPr txBox="1">
            <a:spLocks/>
          </p:cNvSpPr>
          <p:nvPr/>
        </p:nvSpPr>
        <p:spPr>
          <a:xfrm>
            <a:off x="10370746" y="3888440"/>
            <a:ext cx="1825779" cy="264588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2022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opracowanie </a:t>
            </a:r>
            <a:b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rejestracja pierwszej szczepionki mRNA przeciw COVID-19</a:t>
            </a:r>
            <a:endParaRPr lang="pl-PL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Obraz 12" descr="Logotyp akcji Europejski Tydzień Zdrowia - promującej hasło Szczepienia chronią - zaufaj nauce!">
            <a:extLst>
              <a:ext uri="{FF2B5EF4-FFF2-40B4-BE49-F238E27FC236}">
                <a16:creationId xmlns:a16="http://schemas.microsoft.com/office/drawing/2014/main" id="{932CCADD-B1FA-93C0-ADCD-BF12042839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555" y="236262"/>
            <a:ext cx="3251152" cy="81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4445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CBF43B-F5B5-1B14-4CEA-4A88267B3B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zrzut ekranu, Grafika, krąg, design">
            <a:extLst>
              <a:ext uri="{FF2B5EF4-FFF2-40B4-BE49-F238E27FC236}">
                <a16:creationId xmlns:a16="http://schemas.microsoft.com/office/drawing/2014/main" id="{A861D46A-6657-DFC0-9BB1-6AC63E4C1E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7D030B5-92B9-4636-0489-9CC33752DC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532" y="3886190"/>
            <a:ext cx="3778312" cy="1702027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None/>
            </a:pPr>
            <a:r>
              <a:rPr lang="pl-PL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1980</a:t>
            </a:r>
            <a:r>
              <a:rPr lang="pl-PL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None/>
            </a:pPr>
            <a:r>
              <a:rPr lang="pl-PL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eradykacja</a:t>
            </a:r>
            <a:r>
              <a:rPr lang="pl-PL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pl-PL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ospy prawdziwej</a:t>
            </a:r>
            <a:endParaRPr lang="pl-PL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E5083EC0-4B2B-B089-A978-9A3837950C82}"/>
              </a:ext>
            </a:extLst>
          </p:cNvPr>
          <p:cNvSpPr txBox="1"/>
          <p:nvPr/>
        </p:nvSpPr>
        <p:spPr>
          <a:xfrm>
            <a:off x="838199" y="1728362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Kamienie milowe szczepień ochronnych </a:t>
            </a:r>
          </a:p>
        </p:txBody>
      </p:sp>
      <p:cxnSp>
        <p:nvCxnSpPr>
          <p:cNvPr id="4" name="Łącznik prosty 3">
            <a:extLst>
              <a:ext uri="{FF2B5EF4-FFF2-40B4-BE49-F238E27FC236}">
                <a16:creationId xmlns:a16="http://schemas.microsoft.com/office/drawing/2014/main" id="{5BA17885-B8C4-5113-A7BA-F1EED9140626}"/>
              </a:ext>
            </a:extLst>
          </p:cNvPr>
          <p:cNvCxnSpPr>
            <a:cxnSpLocks/>
          </p:cNvCxnSpPr>
          <p:nvPr/>
        </p:nvCxnSpPr>
        <p:spPr>
          <a:xfrm>
            <a:off x="2027976" y="3342981"/>
            <a:ext cx="816622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Łącznik prosty 9">
            <a:extLst>
              <a:ext uri="{FF2B5EF4-FFF2-40B4-BE49-F238E27FC236}">
                <a16:creationId xmlns:a16="http://schemas.microsoft.com/office/drawing/2014/main" id="{F809986D-BBFD-BE6D-D6E2-CDB0D3BE9869}"/>
              </a:ext>
            </a:extLst>
          </p:cNvPr>
          <p:cNvCxnSpPr/>
          <p:nvPr/>
        </p:nvCxnSpPr>
        <p:spPr>
          <a:xfrm>
            <a:off x="2317688" y="3202652"/>
            <a:ext cx="0" cy="280657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Łącznik prosty 11">
            <a:extLst>
              <a:ext uri="{FF2B5EF4-FFF2-40B4-BE49-F238E27FC236}">
                <a16:creationId xmlns:a16="http://schemas.microsoft.com/office/drawing/2014/main" id="{1E8C4521-8E1C-0871-4F04-E4457FE84FB5}"/>
              </a:ext>
            </a:extLst>
          </p:cNvPr>
          <p:cNvCxnSpPr/>
          <p:nvPr/>
        </p:nvCxnSpPr>
        <p:spPr>
          <a:xfrm>
            <a:off x="6108071" y="3202652"/>
            <a:ext cx="0" cy="280657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Łącznik prosty 12">
            <a:extLst>
              <a:ext uri="{FF2B5EF4-FFF2-40B4-BE49-F238E27FC236}">
                <a16:creationId xmlns:a16="http://schemas.microsoft.com/office/drawing/2014/main" id="{2E024E3A-4EFB-8D87-05F4-D5274FAADF1A}"/>
              </a:ext>
            </a:extLst>
          </p:cNvPr>
          <p:cNvCxnSpPr/>
          <p:nvPr/>
        </p:nvCxnSpPr>
        <p:spPr>
          <a:xfrm>
            <a:off x="9886383" y="3202652"/>
            <a:ext cx="0" cy="280657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Symbol zastępczy zawartości 2">
            <a:extLst>
              <a:ext uri="{FF2B5EF4-FFF2-40B4-BE49-F238E27FC236}">
                <a16:creationId xmlns:a16="http://schemas.microsoft.com/office/drawing/2014/main" id="{5C29E56D-72E8-D423-63DA-5B94C9EA4D9F}"/>
              </a:ext>
            </a:extLst>
          </p:cNvPr>
          <p:cNvSpPr txBox="1">
            <a:spLocks/>
          </p:cNvSpPr>
          <p:nvPr/>
        </p:nvSpPr>
        <p:spPr>
          <a:xfrm>
            <a:off x="4206843" y="3886190"/>
            <a:ext cx="3778312" cy="27613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1994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eliminacja polio </a:t>
            </a:r>
            <a:b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Ameryce </a:t>
            </a:r>
          </a:p>
        </p:txBody>
      </p:sp>
      <p:sp>
        <p:nvSpPr>
          <p:cNvPr id="18" name="Symbol zastępczy zawartości 2">
            <a:extLst>
              <a:ext uri="{FF2B5EF4-FFF2-40B4-BE49-F238E27FC236}">
                <a16:creationId xmlns:a16="http://schemas.microsoft.com/office/drawing/2014/main" id="{FBC6C314-0B1F-3783-C8CE-4FCF795C7A9F}"/>
              </a:ext>
            </a:extLst>
          </p:cNvPr>
          <p:cNvSpPr txBox="1">
            <a:spLocks/>
          </p:cNvSpPr>
          <p:nvPr/>
        </p:nvSpPr>
        <p:spPr>
          <a:xfrm>
            <a:off x="7985155" y="3881663"/>
            <a:ext cx="3778312" cy="17020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2002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eliminacja polio </a:t>
            </a:r>
            <a:b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Europie</a:t>
            </a:r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id="{2FD1DFB6-41D2-6516-BC11-409680F0DF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1" t="2109" r="1583" b="2826"/>
          <a:stretch/>
        </p:blipFill>
        <p:spPr>
          <a:xfrm>
            <a:off x="12584318" y="1971782"/>
            <a:ext cx="2559203" cy="3040493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2" name="Obraz 1" descr="Logotyp akcji Europejski Tydzień Zdrowia - promującej hasło Szczepienia chronią - zaufaj nauce!">
            <a:extLst>
              <a:ext uri="{FF2B5EF4-FFF2-40B4-BE49-F238E27FC236}">
                <a16:creationId xmlns:a16="http://schemas.microsoft.com/office/drawing/2014/main" id="{6EE66B3A-2BCC-12FE-2BF9-7A94A4F503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555" y="236262"/>
            <a:ext cx="3251152" cy="81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259434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7f608a92-3c17-4493-b7cc-02426852fc3e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24681875117EA4DB7C112034EA90EB8" ma:contentTypeVersion="11" ma:contentTypeDescription="Create a new document." ma:contentTypeScope="" ma:versionID="cef4546e562cdd0f16818daefaf32be5">
  <xsd:schema xmlns:xsd="http://www.w3.org/2001/XMLSchema" xmlns:xs="http://www.w3.org/2001/XMLSchema" xmlns:p="http://schemas.microsoft.com/office/2006/metadata/properties" xmlns:ns3="7f608a92-3c17-4493-b7cc-02426852fc3e" xmlns:ns4="af492464-8d7a-4a12-a5a5-7fc399cf7149" targetNamespace="http://schemas.microsoft.com/office/2006/metadata/properties" ma:root="true" ma:fieldsID="72792d800925c3546f7625fba1058e42" ns3:_="" ns4:_="">
    <xsd:import namespace="7f608a92-3c17-4493-b7cc-02426852fc3e"/>
    <xsd:import namespace="af492464-8d7a-4a12-a5a5-7fc399cf7149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ObjectDetectorVersions" minOccurs="0"/>
                <xsd:element ref="ns3:MediaServiceAutoTags" minOccurs="0"/>
                <xsd:element ref="ns3:MediaLengthInSecond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f608a92-3c17-4493-b7cc-02426852fc3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_activity" ma:index="10" nillable="true" ma:displayName="_activity" ma:hidden="true" ma:internalName="_activity">
      <xsd:simpleType>
        <xsd:restriction base="dms:Note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18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f492464-8d7a-4a12-a5a5-7fc399cf7149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3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24E0FBC-F204-4CB2-B3FC-7D9AB8070234}">
  <ds:schemaRefs>
    <ds:schemaRef ds:uri="http://purl.org/dc/terms/"/>
    <ds:schemaRef ds:uri="http://schemas.openxmlformats.org/package/2006/metadata/core-properties"/>
    <ds:schemaRef ds:uri="http://purl.org/dc/elements/1.1/"/>
    <ds:schemaRef ds:uri="http://schemas.microsoft.com/office/2006/documentManagement/types"/>
    <ds:schemaRef ds:uri="7f608a92-3c17-4493-b7cc-02426852fc3e"/>
    <ds:schemaRef ds:uri="http://www.w3.org/XML/1998/namespace"/>
    <ds:schemaRef ds:uri="http://purl.org/dc/dcmitype/"/>
    <ds:schemaRef ds:uri="http://schemas.microsoft.com/office/infopath/2007/PartnerControls"/>
    <ds:schemaRef ds:uri="af492464-8d7a-4a12-a5a5-7fc399cf7149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45CCB2CA-B1EA-48B8-90E7-4885B008E43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BCB2DB1-D9A0-4EE9-97AD-66352DD8A2E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f608a92-3c17-4493-b7cc-02426852fc3e"/>
    <ds:schemaRef ds:uri="af492464-8d7a-4a12-a5a5-7fc399cf714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cbe0b6a4-29c2-4378-8990-650e2e728074}" enabled="0" method="" siteId="{cbe0b6a4-29c2-4378-8990-650e2e728074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1931</TotalTime>
  <Words>2841</Words>
  <Application>Microsoft Office PowerPoint</Application>
  <PresentationFormat>Widescreen</PresentationFormat>
  <Paragraphs>246</Paragraphs>
  <Slides>43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4" baseType="lpstr">
      <vt:lpstr>Motyw pakietu Office</vt:lpstr>
      <vt:lpstr>Szczepienia chronią  - zaufaj nauce!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GIS - Jan Bondar</dc:creator>
  <cp:lastModifiedBy>GIS - Marcin Szczupak</cp:lastModifiedBy>
  <cp:revision>51</cp:revision>
  <dcterms:created xsi:type="dcterms:W3CDTF">2025-03-24T11:43:22Z</dcterms:created>
  <dcterms:modified xsi:type="dcterms:W3CDTF">2026-04-20T07:25:57Z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0x010100224681875117EA4DB7C112034EA90EB8</vt:lpwstr>
  </property>
</Properties>
</file>